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3" r:id="rId1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001C3D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2592">
          <p15:clr>
            <a:srgbClr val="A4A3A4"/>
          </p15:clr>
        </p15:guide>
        <p15:guide id="5" pos="2880">
          <p15:clr>
            <a:srgbClr val="A4A3A4"/>
          </p15:clr>
        </p15:guide>
        <p15:guide id="6" pos="192">
          <p15:clr>
            <a:srgbClr val="A4A3A4"/>
          </p15:clr>
        </p15:guide>
        <p15:guide id="7" pos="5568">
          <p15:clr>
            <a:srgbClr val="A4A3A4"/>
          </p15:clr>
        </p15:guide>
        <p15:guide id="8" pos="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B"/>
    <a:srgbClr val="FFFFFF"/>
    <a:srgbClr val="000000"/>
    <a:srgbClr val="001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12"/>
        <p:guide orient="horz" pos="3600"/>
        <p:guide orient="horz" pos="1344"/>
        <p:guide orient="horz" pos="2592"/>
        <p:guide pos="2880"/>
        <p:guide pos="192"/>
        <p:guide pos="5568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3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48450" y="914400"/>
            <a:ext cx="2114550" cy="510540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191250" cy="510540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8087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2826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3217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1909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343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37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1938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1225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2664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UMA_powerpoint_vervolg.gif                                     002C74C5Macintosh HD                   C4E2E1E0:">
            <a:extLst>
              <a:ext uri="{FF2B5EF4-FFF2-40B4-BE49-F238E27FC236}">
                <a16:creationId xmlns:a16="http://schemas.microsoft.com/office/drawing/2014/main" id="{9D456131-FDAB-4877-9365-B8C8DDB132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 descr="UMA29156_balk_onder.gif                                        002BA636Macintosh HD                   C4E2E1E0:">
            <a:extLst>
              <a:ext uri="{FF2B5EF4-FFF2-40B4-BE49-F238E27FC236}">
                <a16:creationId xmlns:a16="http://schemas.microsoft.com/office/drawing/2014/main" id="{1AC62BE2-9C6E-4FF2-86BA-2D4B13531E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7300"/>
            <a:ext cx="9144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Text Box 16">
            <a:extLst>
              <a:ext uri="{FF2B5EF4-FFF2-40B4-BE49-F238E27FC236}">
                <a16:creationId xmlns:a16="http://schemas.microsoft.com/office/drawing/2014/main" id="{A95466DE-C932-4585-BE5C-A7B215D54B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7500" y="6388100"/>
            <a:ext cx="6248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nl-BE" sz="1400" b="1">
                <a:solidFill>
                  <a:schemeClr val="bg1"/>
                </a:solidFill>
              </a:rPr>
              <a:t>Jo Ritzen – President Maastricht University</a:t>
            </a:r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5020DA47-F4C0-489F-B991-077A9A7B5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title style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95134DDF-C575-4E12-B912-B7C0021E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text styles</a:t>
            </a:r>
          </a:p>
          <a:p>
            <a:pPr lvl="1"/>
            <a:r>
              <a:rPr lang="en-US" altLang="nl-BE"/>
              <a:t>Second level</a:t>
            </a:r>
          </a:p>
          <a:p>
            <a:pPr lvl="2"/>
            <a:r>
              <a:rPr lang="en-US" altLang="nl-BE"/>
              <a:t>Third level</a:t>
            </a:r>
          </a:p>
          <a:p>
            <a:pPr lvl="3"/>
            <a:r>
              <a:rPr lang="en-US" altLang="nl-BE"/>
              <a:t>Fourth level</a:t>
            </a:r>
          </a:p>
          <a:p>
            <a:pPr lvl="4"/>
            <a:r>
              <a:rPr lang="en-US" altLang="nl-BE"/>
              <a:t>Fifth level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4FA76B9-32F5-4451-AACA-32156EF11A98}"/>
              </a:ext>
            </a:extLst>
          </p:cNvPr>
          <p:cNvSpPr txBox="1"/>
          <p:nvPr userDrawn="1"/>
        </p:nvSpPr>
        <p:spPr>
          <a:xfrm>
            <a:off x="7772400" y="6369050"/>
            <a:ext cx="990600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00C6207-00CE-4966-A2CE-FCA21CEDE951}" type="slidenum">
              <a:rPr lang="nl-NL" altLang="nl-BE" sz="1200">
                <a:solidFill>
                  <a:schemeClr val="bg1"/>
                </a:solidFill>
              </a:rPr>
              <a:pPr algn="r"/>
              <a:t>‹nr.›</a:t>
            </a:fld>
            <a:endParaRPr lang="nl-NL" altLang="nl-BE" sz="12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1C3D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1C3D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1C3D"/>
          </a:solidFill>
          <a:latin typeface="+mn-lt"/>
          <a:ea typeface="ＭＳ Ｐゴシック" pitchFamily="-106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1C3D"/>
          </a:solidFill>
          <a:latin typeface="+mn-lt"/>
          <a:ea typeface="ＭＳ Ｐゴシック" pitchFamily="-106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EEE74D4B-9B94-4666-9DC0-8E2F5135B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458200" cy="45354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nl-BE" b="1">
                <a:ea typeface="ＭＳ Ｐゴシック" panose="020B0600070205080204" pitchFamily="34" charset="-128"/>
              </a:rPr>
              <a:t>After Bologna was hijacked by the Nation States: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nl-BE" b="1">
                <a:ea typeface="ＭＳ Ｐゴシック" panose="020B0600070205080204" pitchFamily="34" charset="-128"/>
              </a:rPr>
              <a:t>A European Statute?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nl-BE" sz="240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nl-NL" altLang="nl-BE" sz="2400">
                <a:ea typeface="ＭＳ Ｐゴシック" panose="020B0600070205080204" pitchFamily="34" charset="-128"/>
              </a:rPr>
              <a:t>Contribution to Conference: The Future of the European Universities after Bologna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nl-NL" altLang="nl-BE" sz="2000" i="1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nl-NL" altLang="nl-BE" sz="2000" i="1">
                <a:ea typeface="ＭＳ Ｐゴシック" panose="020B0600070205080204" pitchFamily="34" charset="-128"/>
              </a:rPr>
              <a:t>Brussels, Dec. 13th, 2010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BE" sz="240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nl-NL" altLang="nl-BE" sz="2800" i="1">
                <a:ea typeface="ＭＳ Ｐゴシック" panose="020B0600070205080204" pitchFamily="34" charset="-128"/>
              </a:rPr>
              <a:t>Jo Ritzen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nl-NL" altLang="nl-BE" sz="2800" i="1">
                <a:ea typeface="ＭＳ Ｐゴシック" panose="020B0600070205080204" pitchFamily="34" charset="-128"/>
              </a:rPr>
              <a:t>President Maastricht University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nl-NL" altLang="nl-BE" sz="2800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3C31FD4-7576-4003-A750-2709CF8CF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>
                <a:ea typeface="ＭＳ Ｐゴシック" panose="020B0600070205080204" pitchFamily="34" charset="-128"/>
              </a:rPr>
              <a:t>A Future around the Corner</a:t>
            </a:r>
            <a:endParaRPr lang="en-US" altLang="nl-BE">
              <a:ea typeface="ＭＳ Ｐゴシック" panose="020B0600070205080204" pitchFamily="34" charset="-128"/>
            </a:endParaRPr>
          </a:p>
        </p:txBody>
      </p:sp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94D213F9-4671-4EF4-8370-EAB7E7CB086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11188" y="1484313"/>
          <a:ext cx="74707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Bitmap Image" r:id="rId3" imgW="7763959" imgH="4277322" progId="Paint.Picture">
                  <p:embed/>
                </p:oleObj>
              </mc:Choice>
              <mc:Fallback>
                <p:oleObj name="Bitmap Image" r:id="rId3" imgW="7763959" imgH="427732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84313"/>
                        <a:ext cx="74707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2EBE23D-FD09-4635-B4D5-B19EE5D58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>
              <a:ea typeface="ＭＳ Ｐゴシック" panose="020B0600070205080204" pitchFamily="34" charset="-128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3DB9C43-C257-4419-82D8-FEC6724F6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 altLang="nl-B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888D495-B3BF-4A8A-B8CB-300EBC7D3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sz="2600">
                <a:ea typeface="ＭＳ Ｐゴシック" panose="020B0600070205080204" pitchFamily="34" charset="-128"/>
              </a:rPr>
              <a:t>Goal of Bologna: to create European Higher Education Area (EHEA)</a:t>
            </a:r>
            <a:endParaRPr lang="en-US" altLang="nl-BE" sz="2600">
              <a:ea typeface="ＭＳ Ｐゴシック" panose="020B0600070205080204" pitchFamily="34" charset="-128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C0EAEC0-21C8-4092-AFF6-B11FF51DC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altLang="nl-BE" sz="2400">
                <a:ea typeface="ＭＳ Ｐゴシック" panose="020B0600070205080204" pitchFamily="34" charset="-128"/>
              </a:rPr>
              <a:t>(Warschau 1992) Goal to be achieved by:</a:t>
            </a:r>
          </a:p>
          <a:p>
            <a:pPr>
              <a:lnSpc>
                <a:spcPct val="90000"/>
              </a:lnSpc>
            </a:pPr>
            <a:r>
              <a:rPr lang="en-US" altLang="nl-BE" sz="2400">
                <a:ea typeface="ＭＳ Ｐゴシック" panose="020B0600070205080204" pitchFamily="34" charset="-128"/>
              </a:rPr>
              <a:t>Similar structure (BaMa) so that perception costs of study abroad decrease (Bologna 1998)</a:t>
            </a:r>
          </a:p>
          <a:p>
            <a:pPr>
              <a:lnSpc>
                <a:spcPct val="90000"/>
              </a:lnSpc>
            </a:pPr>
            <a:r>
              <a:rPr lang="en-US" altLang="nl-BE" sz="2400">
                <a:ea typeface="ＭＳ Ｐゴシック" panose="020B0600070205080204" pitchFamily="34" charset="-128"/>
              </a:rPr>
              <a:t>Grant Loan money follows students (Copenhagen, 1992)</a:t>
            </a:r>
          </a:p>
          <a:p>
            <a:pPr>
              <a:lnSpc>
                <a:spcPct val="90000"/>
              </a:lnSpc>
            </a:pPr>
            <a:r>
              <a:rPr lang="en-US" altLang="nl-BE" sz="2400">
                <a:ea typeface="ＭＳ Ｐゴシック" panose="020B0600070205080204" pitchFamily="34" charset="-128"/>
              </a:rPr>
              <a:t>Money (Government expenditures) should in principle follow students (Copenhagen, 1992) – yet unpractical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nl-BE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BE" sz="2400">
                <a:ea typeface="ＭＳ Ｐゴシック" panose="020B0600070205080204" pitchFamily="34" charset="-128"/>
              </a:rPr>
              <a:t>Measure for achievement: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BE" sz="2400">
                <a:ea typeface="ＭＳ Ｐゴシック" panose="020B0600070205080204" pitchFamily="34" charset="-128"/>
              </a:rPr>
              <a:t>20% EU mobility for full or part time study by 2010 (!)</a:t>
            </a:r>
            <a:endParaRPr lang="en-US" altLang="nl-BE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nl-BE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8CF156C-F5F9-49E2-8C8F-CD21D66DF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>
                <a:ea typeface="ＭＳ Ｐゴシック" panose="020B0600070205080204" pitchFamily="34" charset="-128"/>
              </a:rPr>
              <a:t>What is advantage of EHEA?</a:t>
            </a:r>
            <a:endParaRPr lang="en-US" altLang="nl-BE">
              <a:ea typeface="ＭＳ Ｐゴシック" panose="020B0600070205080204" pitchFamily="34" charset="-128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DA07581-F9B8-479E-B866-0A3085849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BE" sz="2400">
                <a:ea typeface="ＭＳ Ｐゴシック" panose="020B0600070205080204" pitchFamily="34" charset="-128"/>
              </a:rPr>
              <a:t>Quality competition between countries for students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Developing a profile of a European graduate reflecting on international labour market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Quality competition between universities to European labour market profile</a:t>
            </a:r>
          </a:p>
          <a:p>
            <a:pPr>
              <a:buFontTx/>
              <a:buNone/>
            </a:pPr>
            <a:endParaRPr lang="en-US" altLang="nl-BE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nl-BE" sz="2400">
                <a:ea typeface="ＭＳ Ｐゴシック" panose="020B0600070205080204" pitchFamily="34" charset="-128"/>
              </a:rPr>
              <a:t>            Higher sustainable economic growth</a:t>
            </a:r>
          </a:p>
          <a:p>
            <a:pPr>
              <a:buFontTx/>
              <a:buNone/>
            </a:pPr>
            <a:endParaRPr lang="en-US" altLang="nl-BE" sz="2400">
              <a:ea typeface="ＭＳ Ｐゴシック" panose="020B0600070205080204" pitchFamily="34" charset="-128"/>
            </a:endParaRP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78C50A51-9198-4508-BCDB-75FEBF227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3656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F09F567-041D-4FD7-AD63-D1A599746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sz="2800">
                <a:ea typeface="ＭＳ Ｐゴシック" panose="020B0600070205080204" pitchFamily="34" charset="-128"/>
              </a:rPr>
              <a:t>Complementarity between EHEA and European Research and Innovation Area</a:t>
            </a:r>
            <a:endParaRPr lang="en-US" altLang="nl-BE" sz="2800">
              <a:ea typeface="ＭＳ Ｐゴシック" panose="020B0600070205080204" pitchFamily="34" charset="-128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3766B0D-A083-462D-A4E6-EE8D30F09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BE" sz="2400">
              <a:ea typeface="ＭＳ Ｐゴシック" panose="020B0600070205080204" pitchFamily="34" charset="-128"/>
            </a:endParaRPr>
          </a:p>
          <a:p>
            <a:r>
              <a:rPr lang="en-US" altLang="nl-BE" sz="2400">
                <a:ea typeface="ＭＳ Ｐゴシック" panose="020B0600070205080204" pitchFamily="34" charset="-128"/>
              </a:rPr>
              <a:t>EU more and more important in research funding (FP’s/ERC/EIT)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More competition, higher quality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Higher efficiency in resolving major questions</a:t>
            </a:r>
          </a:p>
          <a:p>
            <a:endParaRPr lang="nl-NL" altLang="nl-BE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nl-BE" sz="2400">
                <a:ea typeface="ＭＳ Ｐゴシック" panose="020B0600070205080204" pitchFamily="34" charset="-128"/>
              </a:rPr>
              <a:t>           Higher sustainable economic growth</a:t>
            </a:r>
          </a:p>
          <a:p>
            <a:pPr>
              <a:buFontTx/>
              <a:buNone/>
            </a:pPr>
            <a:endParaRPr lang="en-US" altLang="nl-BE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nl-NL" altLang="nl-BE" sz="2400">
              <a:ea typeface="ＭＳ Ｐゴシック" panose="020B0600070205080204" pitchFamily="34" charset="-128"/>
            </a:endParaRPr>
          </a:p>
          <a:p>
            <a:endParaRPr lang="en-US" altLang="nl-BE" sz="2400">
              <a:ea typeface="ＭＳ Ｐゴシック" panose="020B0600070205080204" pitchFamily="34" charset="-128"/>
            </a:endParaRP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37E3E249-AF82-4E95-A3CE-658D130CE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4370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E808944-6756-472C-AED5-D711FA141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>
                <a:ea typeface="ＭＳ Ｐゴシック" panose="020B0600070205080204" pitchFamily="34" charset="-128"/>
              </a:rPr>
              <a:t>Bologna was hijacked</a:t>
            </a:r>
            <a:endParaRPr lang="en-US" altLang="nl-BE">
              <a:ea typeface="ＭＳ Ｐゴシック" panose="020B0600070205080204" pitchFamily="34" charset="-128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8FF2E69-EB30-440D-BDC5-032CBF7C1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BE" sz="2400">
                <a:ea typeface="ＭＳ Ｐゴシック" panose="020B0600070205080204" pitchFamily="34" charset="-128"/>
              </a:rPr>
              <a:t>Nationalisation of length, accreditation and quality control: perception and transaction cost still (too) high</a:t>
            </a:r>
          </a:p>
          <a:p>
            <a:r>
              <a:rPr lang="nl-NL" altLang="nl-BE" sz="2400">
                <a:ea typeface="ＭＳ Ｐゴシック" panose="020B0600070205080204" pitchFamily="34" charset="-128"/>
              </a:rPr>
              <a:t>Quality competition between countries is not rewarded: money does not follow students </a:t>
            </a:r>
          </a:p>
          <a:p>
            <a:r>
              <a:rPr lang="nl-NL" altLang="nl-BE" sz="2400">
                <a:ea typeface="ＭＳ Ｐゴシック" panose="020B0600070205080204" pitchFamily="34" charset="-128"/>
              </a:rPr>
              <a:t>Loan/grant money hardly follows students</a:t>
            </a:r>
          </a:p>
          <a:p>
            <a:endParaRPr lang="nl-NL" altLang="nl-BE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nl-NL" altLang="nl-BE" sz="2400">
                <a:ea typeface="ＭＳ Ｐゴシック" panose="020B0600070205080204" pitchFamily="34" charset="-128"/>
              </a:rPr>
              <a:t>            Mobility still too low</a:t>
            </a:r>
          </a:p>
          <a:p>
            <a:endParaRPr lang="en-US" altLang="nl-BE" sz="2400">
              <a:ea typeface="ＭＳ Ｐゴシック" panose="020B0600070205080204" pitchFamily="34" charset="-128"/>
            </a:endParaRPr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C58422D5-DA33-49F1-8A29-4B9B90B7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7244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8B43841-05BE-428F-B9E1-AF73805B3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>
                <a:ea typeface="ＭＳ Ｐゴシック" panose="020B0600070205080204" pitchFamily="34" charset="-128"/>
              </a:rPr>
              <a:t>Complementary to Bologona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7BD755B-48E1-40D0-9A7B-A480D5A08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BE" sz="2400">
                <a:ea typeface="ＭＳ Ｐゴシック" panose="020B0600070205080204" pitchFamily="34" charset="-128"/>
              </a:rPr>
              <a:t>Erasmus exchange: has reached saturation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Erasmus Mundus: too high costs of joint degrees because of different legal systems</a:t>
            </a:r>
          </a:p>
          <a:p>
            <a:endParaRPr lang="en-US" altLang="nl-BE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EA107AE-E31B-4754-B54D-CA17CDEBB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>
                <a:ea typeface="ＭＳ Ｐゴシック" panose="020B0600070205080204" pitchFamily="34" charset="-128"/>
              </a:rPr>
              <a:t>New avenues are needed</a:t>
            </a:r>
            <a:endParaRPr lang="en-US" altLang="nl-BE">
              <a:ea typeface="ＭＳ Ｐゴシック" panose="020B0600070205080204" pitchFamily="34" charset="-128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9363425-0A2A-4F6D-AB71-2D7DC2BD3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BE" sz="2400">
                <a:ea typeface="ＭＳ Ｐゴシック" panose="020B0600070205080204" pitchFamily="34" charset="-128"/>
              </a:rPr>
              <a:t>European statute (answer to too high costs of different legal systems)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European finance (structural finance) for net immigration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European scholarship/loans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3250FDA-E52D-4D1D-8AF6-46F5533D9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>
                <a:ea typeface="ＭＳ Ｐゴシック" panose="020B0600070205080204" pitchFamily="34" charset="-128"/>
              </a:rPr>
              <a:t>Innovation and Research: new avenues</a:t>
            </a:r>
            <a:endParaRPr lang="en-US" altLang="nl-BE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93E227D-1164-4968-AA43-AC01257C2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BE" sz="2400">
                <a:ea typeface="ＭＳ Ｐゴシック" panose="020B0600070205080204" pitchFamily="34" charset="-128"/>
              </a:rPr>
              <a:t>Mobility of researchers limited by differences in pension rights between countries</a:t>
            </a:r>
          </a:p>
          <a:p>
            <a:r>
              <a:rPr lang="en-US" altLang="nl-BE" sz="2400">
                <a:ea typeface="ＭＳ Ｐゴシック" panose="020B0600070205080204" pitchFamily="34" charset="-128"/>
              </a:rPr>
              <a:t>Bilateral agreements on recognition of researchers from other countries (e.g. Germans are eligible for Dutch research support and reverse)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BE6723F-AEC9-42E5-BC1F-348BFD1D1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>
                <a:ea typeface="ＭＳ Ｐゴシック" panose="020B0600070205080204" pitchFamily="34" charset="-128"/>
              </a:rPr>
              <a:t>A Future around the Corner</a:t>
            </a:r>
            <a:endParaRPr lang="en-US" altLang="nl-BE">
              <a:ea typeface="ＭＳ Ｐゴシック" panose="020B0600070205080204" pitchFamily="34" charset="-128"/>
            </a:endParaRP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452D5DAA-C1B1-40AA-A0B7-D6CC8901AAD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11188" y="1484313"/>
          <a:ext cx="74707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Bitmap Image" r:id="rId3" imgW="7763959" imgH="4277322" progId="Paint.Picture">
                  <p:embed/>
                </p:oleObj>
              </mc:Choice>
              <mc:Fallback>
                <p:oleObj name="Bitmap Image" r:id="rId3" imgW="7763959" imgH="427732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84313"/>
                        <a:ext cx="74707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1C3D"/>
            </a:solidFill>
            <a:effectLst/>
            <a:latin typeface="Verdan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1C3D"/>
            </a:solidFill>
            <a:effectLst/>
            <a:latin typeface="Verdana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350</Words>
  <Application>Microsoft Office PowerPoint</Application>
  <PresentationFormat>Diavoorstelling (4:3)</PresentationFormat>
  <Paragraphs>49</Paragraphs>
  <Slides>11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Verdana</vt:lpstr>
      <vt:lpstr>ＭＳ Ｐゴシック</vt:lpstr>
      <vt:lpstr>Arial</vt:lpstr>
      <vt:lpstr>Calibri</vt:lpstr>
      <vt:lpstr>Times</vt:lpstr>
      <vt:lpstr>Blank Presentation</vt:lpstr>
      <vt:lpstr>Bitmap Image</vt:lpstr>
      <vt:lpstr>PowerPoint-presentatie</vt:lpstr>
      <vt:lpstr>Goal of Bologna: to create European Higher Education Area (EHEA)</vt:lpstr>
      <vt:lpstr>What is advantage of EHEA?</vt:lpstr>
      <vt:lpstr>Complementarity between EHEA and European Research and Innovation Area</vt:lpstr>
      <vt:lpstr>Bologna was hijacked</vt:lpstr>
      <vt:lpstr>Complementary to Bologona</vt:lpstr>
      <vt:lpstr>New avenues are needed</vt:lpstr>
      <vt:lpstr>Innovation and Research: new avenues</vt:lpstr>
      <vt:lpstr>A Future around the Corner</vt:lpstr>
      <vt:lpstr>A Future around the Corner</vt:lpstr>
      <vt:lpstr>PowerPoint-presentatie</vt:lpstr>
    </vt:vector>
  </TitlesOfParts>
  <Company>vormgeversassociatie hoog-keppel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Vormgeversassociatie / Sjoerd Kulsdom</dc:creator>
  <cp:lastModifiedBy>Linda Springael</cp:lastModifiedBy>
  <cp:revision>39</cp:revision>
  <dcterms:created xsi:type="dcterms:W3CDTF">2007-05-08T09:02:05Z</dcterms:created>
  <dcterms:modified xsi:type="dcterms:W3CDTF">2019-08-20T11:39:36Z</dcterms:modified>
</cp:coreProperties>
</file>