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8" r:id="rId1"/>
  </p:sldMasterIdLst>
  <p:notesMasterIdLst>
    <p:notesMasterId r:id="rId26"/>
  </p:notesMasterIdLst>
  <p:handoutMasterIdLst>
    <p:handoutMasterId r:id="rId27"/>
  </p:handoutMasterIdLst>
  <p:sldIdLst>
    <p:sldId id="870" r:id="rId2"/>
    <p:sldId id="871" r:id="rId3"/>
    <p:sldId id="924" r:id="rId4"/>
    <p:sldId id="925" r:id="rId5"/>
    <p:sldId id="922" r:id="rId6"/>
    <p:sldId id="919" r:id="rId7"/>
    <p:sldId id="920" r:id="rId8"/>
    <p:sldId id="921" r:id="rId9"/>
    <p:sldId id="942" r:id="rId10"/>
    <p:sldId id="926" r:id="rId11"/>
    <p:sldId id="927" r:id="rId12"/>
    <p:sldId id="931" r:id="rId13"/>
    <p:sldId id="932" r:id="rId14"/>
    <p:sldId id="933" r:id="rId15"/>
    <p:sldId id="938" r:id="rId16"/>
    <p:sldId id="935" r:id="rId17"/>
    <p:sldId id="936" r:id="rId18"/>
    <p:sldId id="940" r:id="rId19"/>
    <p:sldId id="916" r:id="rId20"/>
    <p:sldId id="937" r:id="rId21"/>
    <p:sldId id="918" r:id="rId22"/>
    <p:sldId id="939" r:id="rId23"/>
    <p:sldId id="941" r:id="rId24"/>
    <p:sldId id="885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777777"/>
    <a:srgbClr val="5F5F5F"/>
    <a:srgbClr val="4D4D4D"/>
    <a:srgbClr val="333333"/>
    <a:srgbClr val="F84B33"/>
    <a:srgbClr val="C05B08"/>
    <a:srgbClr val="332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5" autoAdjust="0"/>
    <p:restoredTop sz="86998" autoAdjust="0"/>
  </p:normalViewPr>
  <p:slideViewPr>
    <p:cSldViewPr>
      <p:cViewPr varScale="1">
        <p:scale>
          <a:sx n="75" d="100"/>
          <a:sy n="75" d="100"/>
        </p:scale>
        <p:origin x="1454" y="43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4CDDADF8-0B1A-43F1-A7A3-1B563524BF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ABFD0135-A9B5-49F4-92B8-E1576A55F5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0772" name="Rectangle 4">
            <a:extLst>
              <a:ext uri="{FF2B5EF4-FFF2-40B4-BE49-F238E27FC236}">
                <a16:creationId xmlns:a16="http://schemas.microsoft.com/office/drawing/2014/main" id="{BBD2C384-567D-4893-B686-91C4DE35FF0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0773" name="Rectangle 5">
            <a:extLst>
              <a:ext uri="{FF2B5EF4-FFF2-40B4-BE49-F238E27FC236}">
                <a16:creationId xmlns:a16="http://schemas.microsoft.com/office/drawing/2014/main" id="{0F9607C4-0996-4504-AFB9-C5EAF3061C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79EB55-B76B-4888-8B02-778693626FDD}" type="slidenum">
              <a:rPr lang="fr-FR" altLang="nl-BE"/>
              <a:pPr/>
              <a:t>‹nr.›</a:t>
            </a:fld>
            <a:endParaRPr lang="fr-FR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500FF981-4BBC-443D-B32D-3BF9444F40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49880ED-352F-41C9-BC97-FD4C784786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EEA63463-41A4-4EDA-9823-CADE4C89E13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A514EE0E-947F-4911-A767-189813601F5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2646" name="Rectangle 6">
            <a:extLst>
              <a:ext uri="{FF2B5EF4-FFF2-40B4-BE49-F238E27FC236}">
                <a16:creationId xmlns:a16="http://schemas.microsoft.com/office/drawing/2014/main" id="{FE2A85EB-42C0-48FB-9787-A5B8408C35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47" name="Rectangle 7">
            <a:extLst>
              <a:ext uri="{FF2B5EF4-FFF2-40B4-BE49-F238E27FC236}">
                <a16:creationId xmlns:a16="http://schemas.microsoft.com/office/drawing/2014/main" id="{755C89F1-F570-4EDF-84CE-10C42F4283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E6212D-6509-481A-8A7E-DFA6F0D09A84}" type="slidenum">
              <a:rPr lang="en-GB" altLang="nl-BE"/>
              <a:pPr/>
              <a:t>‹nr.›</a:t>
            </a:fld>
            <a:endParaRPr lang="en-GB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>
            <a:extLst>
              <a:ext uri="{FF2B5EF4-FFF2-40B4-BE49-F238E27FC236}">
                <a16:creationId xmlns:a16="http://schemas.microsoft.com/office/drawing/2014/main" id="{48EF16F3-6F7C-4120-864D-CCFA63E734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Not Yer Tutucusu">
            <a:extLst>
              <a:ext uri="{FF2B5EF4-FFF2-40B4-BE49-F238E27FC236}">
                <a16:creationId xmlns:a16="http://schemas.microsoft.com/office/drawing/2014/main" id="{10003E64-A5C2-4958-89BB-EB1050D4B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39940" name="3 Slayt Numarası Yer Tutucusu">
            <a:extLst>
              <a:ext uri="{FF2B5EF4-FFF2-40B4-BE49-F238E27FC236}">
                <a16:creationId xmlns:a16="http://schemas.microsoft.com/office/drawing/2014/main" id="{FE1B59F6-80D2-426A-A4BA-9891F9AF17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3C42D4-F711-452A-927E-8BDE65B3C302}" type="slidenum">
              <a:rPr lang="en-GB" altLang="nl-BE"/>
              <a:pPr eaLnBrk="1" hangingPunct="1"/>
              <a:t>1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>
            <a:extLst>
              <a:ext uri="{FF2B5EF4-FFF2-40B4-BE49-F238E27FC236}">
                <a16:creationId xmlns:a16="http://schemas.microsoft.com/office/drawing/2014/main" id="{BF5E2E21-5B88-429B-A811-876979AEB8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Not Yer Tutucusu">
            <a:extLst>
              <a:ext uri="{FF2B5EF4-FFF2-40B4-BE49-F238E27FC236}">
                <a16:creationId xmlns:a16="http://schemas.microsoft.com/office/drawing/2014/main" id="{B2BDB1BB-A3E8-48BE-BDF5-A21B517A8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49156" name="3 Slayt Numarası Yer Tutucusu">
            <a:extLst>
              <a:ext uri="{FF2B5EF4-FFF2-40B4-BE49-F238E27FC236}">
                <a16:creationId xmlns:a16="http://schemas.microsoft.com/office/drawing/2014/main" id="{71A13723-E57D-41D7-977A-D94B366B51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A359AE-B489-47F8-B474-525BAD37EC55}" type="slidenum">
              <a:rPr lang="en-GB" altLang="nl-BE"/>
              <a:pPr eaLnBrk="1" hangingPunct="1"/>
              <a:t>10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Slayt Görüntüsü Yer Tutucusu">
            <a:extLst>
              <a:ext uri="{FF2B5EF4-FFF2-40B4-BE49-F238E27FC236}">
                <a16:creationId xmlns:a16="http://schemas.microsoft.com/office/drawing/2014/main" id="{EBB79C40-9A5F-49DA-AC48-9EC49B5D82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2 Not Yer Tutucusu">
            <a:extLst>
              <a:ext uri="{FF2B5EF4-FFF2-40B4-BE49-F238E27FC236}">
                <a16:creationId xmlns:a16="http://schemas.microsoft.com/office/drawing/2014/main" id="{F0EB5EFD-31B1-4281-9856-5BF8986A3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0180" name="3 Slayt Numarası Yer Tutucusu">
            <a:extLst>
              <a:ext uri="{FF2B5EF4-FFF2-40B4-BE49-F238E27FC236}">
                <a16:creationId xmlns:a16="http://schemas.microsoft.com/office/drawing/2014/main" id="{AE50F9F9-76C1-4330-9DC6-55EE1E19F9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6C8610-786C-42FF-869C-BEFFE52C05DB}" type="slidenum">
              <a:rPr lang="en-GB" altLang="nl-BE"/>
              <a:pPr eaLnBrk="1" hangingPunct="1"/>
              <a:t>11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Slayt Görüntüsü Yer Tutucusu">
            <a:extLst>
              <a:ext uri="{FF2B5EF4-FFF2-40B4-BE49-F238E27FC236}">
                <a16:creationId xmlns:a16="http://schemas.microsoft.com/office/drawing/2014/main" id="{1FF4F25E-2C49-4F42-AAEC-697F073F23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Not Yer Tutucusu">
            <a:extLst>
              <a:ext uri="{FF2B5EF4-FFF2-40B4-BE49-F238E27FC236}">
                <a16:creationId xmlns:a16="http://schemas.microsoft.com/office/drawing/2014/main" id="{A8A56660-0B94-42E1-BC9E-9B9CB67C7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1204" name="3 Slayt Numarası Yer Tutucusu">
            <a:extLst>
              <a:ext uri="{FF2B5EF4-FFF2-40B4-BE49-F238E27FC236}">
                <a16:creationId xmlns:a16="http://schemas.microsoft.com/office/drawing/2014/main" id="{FD300CA6-92E8-4E70-8196-E1D71898D8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8D9FAF-F624-48CA-84DB-5D0231DCBE34}" type="slidenum">
              <a:rPr lang="en-GB" altLang="nl-BE"/>
              <a:pPr eaLnBrk="1" hangingPunct="1"/>
              <a:t>12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Slayt Görüntüsü Yer Tutucusu">
            <a:extLst>
              <a:ext uri="{FF2B5EF4-FFF2-40B4-BE49-F238E27FC236}">
                <a16:creationId xmlns:a16="http://schemas.microsoft.com/office/drawing/2014/main" id="{B527EC30-B588-431C-B7A4-355BA1B777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Not Yer Tutucusu">
            <a:extLst>
              <a:ext uri="{FF2B5EF4-FFF2-40B4-BE49-F238E27FC236}">
                <a16:creationId xmlns:a16="http://schemas.microsoft.com/office/drawing/2014/main" id="{DE780545-2F88-40CE-97CC-3B903971E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2228" name="3 Slayt Numarası Yer Tutucusu">
            <a:extLst>
              <a:ext uri="{FF2B5EF4-FFF2-40B4-BE49-F238E27FC236}">
                <a16:creationId xmlns:a16="http://schemas.microsoft.com/office/drawing/2014/main" id="{9FBE0E05-740A-4E36-AAA5-9D1BECE17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A3EE7-F072-4DF0-83C4-7DE2E4F51273}" type="slidenum">
              <a:rPr lang="en-GB" altLang="nl-BE"/>
              <a:pPr eaLnBrk="1" hangingPunct="1"/>
              <a:t>13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Slayt Görüntüsü Yer Tutucusu">
            <a:extLst>
              <a:ext uri="{FF2B5EF4-FFF2-40B4-BE49-F238E27FC236}">
                <a16:creationId xmlns:a16="http://schemas.microsoft.com/office/drawing/2014/main" id="{43551651-EACF-4190-B330-A27AFE0F65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Not Yer Tutucusu">
            <a:extLst>
              <a:ext uri="{FF2B5EF4-FFF2-40B4-BE49-F238E27FC236}">
                <a16:creationId xmlns:a16="http://schemas.microsoft.com/office/drawing/2014/main" id="{B584AF45-312F-442E-BE97-841856783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3252" name="3 Slayt Numarası Yer Tutucusu">
            <a:extLst>
              <a:ext uri="{FF2B5EF4-FFF2-40B4-BE49-F238E27FC236}">
                <a16:creationId xmlns:a16="http://schemas.microsoft.com/office/drawing/2014/main" id="{FA8692D8-0AAC-4CB0-B852-B0AD5CF850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A15F20-CE5F-4FD7-917F-A9C6BA89442B}" type="slidenum">
              <a:rPr lang="en-GB" altLang="nl-BE"/>
              <a:pPr eaLnBrk="1" hangingPunct="1"/>
              <a:t>14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Slayt Görüntüsü Yer Tutucusu">
            <a:extLst>
              <a:ext uri="{FF2B5EF4-FFF2-40B4-BE49-F238E27FC236}">
                <a16:creationId xmlns:a16="http://schemas.microsoft.com/office/drawing/2014/main" id="{E4BEAEB2-3114-4E36-93A6-F7217CDB57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Not Yer Tutucusu">
            <a:extLst>
              <a:ext uri="{FF2B5EF4-FFF2-40B4-BE49-F238E27FC236}">
                <a16:creationId xmlns:a16="http://schemas.microsoft.com/office/drawing/2014/main" id="{2AB7CBF5-A447-4F08-9B10-3BDC9A95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4276" name="3 Slayt Numarası Yer Tutucusu">
            <a:extLst>
              <a:ext uri="{FF2B5EF4-FFF2-40B4-BE49-F238E27FC236}">
                <a16:creationId xmlns:a16="http://schemas.microsoft.com/office/drawing/2014/main" id="{18F190D9-C2ED-4278-8A31-4FCFEC850B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6A00E1-7865-4C96-AF11-9DB73262EBF1}" type="slidenum">
              <a:rPr lang="en-GB" altLang="nl-BE"/>
              <a:pPr eaLnBrk="1" hangingPunct="1"/>
              <a:t>15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Slayt Görüntüsü Yer Tutucusu">
            <a:extLst>
              <a:ext uri="{FF2B5EF4-FFF2-40B4-BE49-F238E27FC236}">
                <a16:creationId xmlns:a16="http://schemas.microsoft.com/office/drawing/2014/main" id="{6B8EA6AF-4A14-45C9-9DA0-E200F6CB23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Not Yer Tutucusu">
            <a:extLst>
              <a:ext uri="{FF2B5EF4-FFF2-40B4-BE49-F238E27FC236}">
                <a16:creationId xmlns:a16="http://schemas.microsoft.com/office/drawing/2014/main" id="{CEFBE1CE-ACD1-46FE-A1F4-2CBFF188B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5300" name="3 Slayt Numarası Yer Tutucusu">
            <a:extLst>
              <a:ext uri="{FF2B5EF4-FFF2-40B4-BE49-F238E27FC236}">
                <a16:creationId xmlns:a16="http://schemas.microsoft.com/office/drawing/2014/main" id="{AB111E4E-E69B-47FC-8716-9CBCA45DA1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F735E6-11F5-466B-BAA7-743933AD177C}" type="slidenum">
              <a:rPr lang="en-GB" altLang="nl-BE"/>
              <a:pPr eaLnBrk="1" hangingPunct="1"/>
              <a:t>16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Slayt Görüntüsü Yer Tutucusu">
            <a:extLst>
              <a:ext uri="{FF2B5EF4-FFF2-40B4-BE49-F238E27FC236}">
                <a16:creationId xmlns:a16="http://schemas.microsoft.com/office/drawing/2014/main" id="{078EAB57-9544-40FD-BF18-32FED71369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Not Yer Tutucusu">
            <a:extLst>
              <a:ext uri="{FF2B5EF4-FFF2-40B4-BE49-F238E27FC236}">
                <a16:creationId xmlns:a16="http://schemas.microsoft.com/office/drawing/2014/main" id="{28D646BF-F564-410E-9C74-D52D4AB90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6324" name="3 Slayt Numarası Yer Tutucusu">
            <a:extLst>
              <a:ext uri="{FF2B5EF4-FFF2-40B4-BE49-F238E27FC236}">
                <a16:creationId xmlns:a16="http://schemas.microsoft.com/office/drawing/2014/main" id="{FCB20679-157F-4F7B-9E14-8AE90BC67A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53CD91-DAAE-416E-A43E-0ADD3D279129}" type="slidenum">
              <a:rPr lang="en-GB" altLang="nl-BE"/>
              <a:pPr eaLnBrk="1" hangingPunct="1"/>
              <a:t>17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Slayt Görüntüsü Yer Tutucusu">
            <a:extLst>
              <a:ext uri="{FF2B5EF4-FFF2-40B4-BE49-F238E27FC236}">
                <a16:creationId xmlns:a16="http://schemas.microsoft.com/office/drawing/2014/main" id="{270F9432-3AC0-43F7-889C-9A85167486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Not Yer Tutucusu">
            <a:extLst>
              <a:ext uri="{FF2B5EF4-FFF2-40B4-BE49-F238E27FC236}">
                <a16:creationId xmlns:a16="http://schemas.microsoft.com/office/drawing/2014/main" id="{5CEB824E-FB3C-402C-9AD9-5718ACEA3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7348" name="3 Slayt Numarası Yer Tutucusu">
            <a:extLst>
              <a:ext uri="{FF2B5EF4-FFF2-40B4-BE49-F238E27FC236}">
                <a16:creationId xmlns:a16="http://schemas.microsoft.com/office/drawing/2014/main" id="{ACA8CD7F-0C94-4280-978C-36B2C14092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D44B61-182D-4248-9890-AC77B45C2591}" type="slidenum">
              <a:rPr lang="en-GB" altLang="nl-BE"/>
              <a:pPr eaLnBrk="1" hangingPunct="1"/>
              <a:t>18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Slayt Görüntüsü Yer Tutucusu">
            <a:extLst>
              <a:ext uri="{FF2B5EF4-FFF2-40B4-BE49-F238E27FC236}">
                <a16:creationId xmlns:a16="http://schemas.microsoft.com/office/drawing/2014/main" id="{17ABE397-FE64-4A69-9E8B-7C2BA4356E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Not Yer Tutucusu">
            <a:extLst>
              <a:ext uri="{FF2B5EF4-FFF2-40B4-BE49-F238E27FC236}">
                <a16:creationId xmlns:a16="http://schemas.microsoft.com/office/drawing/2014/main" id="{B066EFCD-F418-4436-8CA8-0B92F7FD3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8372" name="3 Slayt Numarası Yer Tutucusu">
            <a:extLst>
              <a:ext uri="{FF2B5EF4-FFF2-40B4-BE49-F238E27FC236}">
                <a16:creationId xmlns:a16="http://schemas.microsoft.com/office/drawing/2014/main" id="{D408DB24-6F93-4BFB-B8FA-005810A362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C8A447-7809-487A-8F7C-C61E923A36A2}" type="slidenum">
              <a:rPr lang="en-GB" altLang="nl-BE"/>
              <a:pPr eaLnBrk="1" hangingPunct="1"/>
              <a:t>19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Slayt Görüntüsü Yer Tutucusu">
            <a:extLst>
              <a:ext uri="{FF2B5EF4-FFF2-40B4-BE49-F238E27FC236}">
                <a16:creationId xmlns:a16="http://schemas.microsoft.com/office/drawing/2014/main" id="{CFDB80D4-3B8C-47B2-9601-88A909D586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Not Yer Tutucusu">
            <a:extLst>
              <a:ext uri="{FF2B5EF4-FFF2-40B4-BE49-F238E27FC236}">
                <a16:creationId xmlns:a16="http://schemas.microsoft.com/office/drawing/2014/main" id="{E4885706-DB1B-471D-8496-2A5286A49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40964" name="3 Slayt Numarası Yer Tutucusu">
            <a:extLst>
              <a:ext uri="{FF2B5EF4-FFF2-40B4-BE49-F238E27FC236}">
                <a16:creationId xmlns:a16="http://schemas.microsoft.com/office/drawing/2014/main" id="{E3F6D62F-9115-459B-AFB3-884B41158A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488589-6267-4683-80A0-D6F1C0F7EF99}" type="slidenum">
              <a:rPr lang="en-GB" altLang="nl-BE"/>
              <a:pPr eaLnBrk="1" hangingPunct="1"/>
              <a:t>2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Slayt Görüntüsü Yer Tutucusu">
            <a:extLst>
              <a:ext uri="{FF2B5EF4-FFF2-40B4-BE49-F238E27FC236}">
                <a16:creationId xmlns:a16="http://schemas.microsoft.com/office/drawing/2014/main" id="{178C796B-2CAF-4C4F-8121-B4F2F98372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Not Yer Tutucusu">
            <a:extLst>
              <a:ext uri="{FF2B5EF4-FFF2-40B4-BE49-F238E27FC236}">
                <a16:creationId xmlns:a16="http://schemas.microsoft.com/office/drawing/2014/main" id="{04EDBD2E-4AD3-43DE-9DBE-A270ECDD9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59396" name="3 Slayt Numarası Yer Tutucusu">
            <a:extLst>
              <a:ext uri="{FF2B5EF4-FFF2-40B4-BE49-F238E27FC236}">
                <a16:creationId xmlns:a16="http://schemas.microsoft.com/office/drawing/2014/main" id="{E96577A2-130E-4305-B0AF-E9429B33E5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0265EB-4F4A-42FC-B7FE-6A2754CEAFE9}" type="slidenum">
              <a:rPr lang="en-GB" altLang="nl-BE"/>
              <a:pPr eaLnBrk="1" hangingPunct="1"/>
              <a:t>20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Slayt Görüntüsü Yer Tutucusu">
            <a:extLst>
              <a:ext uri="{FF2B5EF4-FFF2-40B4-BE49-F238E27FC236}">
                <a16:creationId xmlns:a16="http://schemas.microsoft.com/office/drawing/2014/main" id="{02496791-2D22-4D73-861E-F6B0886B90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Not Yer Tutucusu">
            <a:extLst>
              <a:ext uri="{FF2B5EF4-FFF2-40B4-BE49-F238E27FC236}">
                <a16:creationId xmlns:a16="http://schemas.microsoft.com/office/drawing/2014/main" id="{A945C691-317A-4728-8374-01B16D070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60420" name="3 Slayt Numarası Yer Tutucusu">
            <a:extLst>
              <a:ext uri="{FF2B5EF4-FFF2-40B4-BE49-F238E27FC236}">
                <a16:creationId xmlns:a16="http://schemas.microsoft.com/office/drawing/2014/main" id="{5BB5FC89-9C35-4562-9224-C484E4CC60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1A7C8E-8B6E-47D2-A96A-1A48A0F34BC1}" type="slidenum">
              <a:rPr lang="en-GB" altLang="nl-BE"/>
              <a:pPr eaLnBrk="1" hangingPunct="1"/>
              <a:t>21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Slayt Görüntüsü Yer Tutucusu">
            <a:extLst>
              <a:ext uri="{FF2B5EF4-FFF2-40B4-BE49-F238E27FC236}">
                <a16:creationId xmlns:a16="http://schemas.microsoft.com/office/drawing/2014/main" id="{5BC18FEE-F17F-44DD-817D-B2E2DB1EC5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Not Yer Tutucusu">
            <a:extLst>
              <a:ext uri="{FF2B5EF4-FFF2-40B4-BE49-F238E27FC236}">
                <a16:creationId xmlns:a16="http://schemas.microsoft.com/office/drawing/2014/main" id="{25EA8C1D-21EC-4201-BC8C-E16C315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61444" name="3 Slayt Numarası Yer Tutucusu">
            <a:extLst>
              <a:ext uri="{FF2B5EF4-FFF2-40B4-BE49-F238E27FC236}">
                <a16:creationId xmlns:a16="http://schemas.microsoft.com/office/drawing/2014/main" id="{104117FD-F534-4C60-BA87-94AE00A87A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B2CF50-2B96-4975-A604-1D6ECC48E3D5}" type="slidenum">
              <a:rPr lang="en-GB" altLang="nl-BE"/>
              <a:pPr eaLnBrk="1" hangingPunct="1"/>
              <a:t>22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Slayt Görüntüsü Yer Tutucusu">
            <a:extLst>
              <a:ext uri="{FF2B5EF4-FFF2-40B4-BE49-F238E27FC236}">
                <a16:creationId xmlns:a16="http://schemas.microsoft.com/office/drawing/2014/main" id="{E5BF3353-639A-48F8-9ABF-755FBD78B8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Not Yer Tutucusu">
            <a:extLst>
              <a:ext uri="{FF2B5EF4-FFF2-40B4-BE49-F238E27FC236}">
                <a16:creationId xmlns:a16="http://schemas.microsoft.com/office/drawing/2014/main" id="{EC05D0C8-8A42-4B22-A045-899A10A81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62468" name="3 Slayt Numarası Yer Tutucusu">
            <a:extLst>
              <a:ext uri="{FF2B5EF4-FFF2-40B4-BE49-F238E27FC236}">
                <a16:creationId xmlns:a16="http://schemas.microsoft.com/office/drawing/2014/main" id="{9AA24E0E-CEAD-49D8-94C8-1E4737F3F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3EA934-8D3E-4FCD-9EF7-A26B0242D0D2}" type="slidenum">
              <a:rPr lang="en-GB" altLang="nl-BE"/>
              <a:pPr eaLnBrk="1" hangingPunct="1"/>
              <a:t>23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Slayt Görüntüsü Yer Tutucusu">
            <a:extLst>
              <a:ext uri="{FF2B5EF4-FFF2-40B4-BE49-F238E27FC236}">
                <a16:creationId xmlns:a16="http://schemas.microsoft.com/office/drawing/2014/main" id="{436C5594-0699-48CF-9B80-21E2667E17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Not Yer Tutucusu">
            <a:extLst>
              <a:ext uri="{FF2B5EF4-FFF2-40B4-BE49-F238E27FC236}">
                <a16:creationId xmlns:a16="http://schemas.microsoft.com/office/drawing/2014/main" id="{FAAD2404-747C-4DFA-B7B3-5D7C12D31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63492" name="3 Slayt Numarası Yer Tutucusu">
            <a:extLst>
              <a:ext uri="{FF2B5EF4-FFF2-40B4-BE49-F238E27FC236}">
                <a16:creationId xmlns:a16="http://schemas.microsoft.com/office/drawing/2014/main" id="{C70E5239-2750-473C-8916-BD246A4137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6F3E79-8E36-4698-87DC-3DA2F0ACEF1F}" type="slidenum">
              <a:rPr lang="en-GB" altLang="nl-BE"/>
              <a:pPr eaLnBrk="1" hangingPunct="1"/>
              <a:t>24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>
            <a:extLst>
              <a:ext uri="{FF2B5EF4-FFF2-40B4-BE49-F238E27FC236}">
                <a16:creationId xmlns:a16="http://schemas.microsoft.com/office/drawing/2014/main" id="{F1EEC050-34D7-40E7-9F34-4ACCF5CEA3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>
            <a:extLst>
              <a:ext uri="{FF2B5EF4-FFF2-40B4-BE49-F238E27FC236}">
                <a16:creationId xmlns:a16="http://schemas.microsoft.com/office/drawing/2014/main" id="{DE0FC8E8-61C7-46E8-B14D-3ED79402C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41988" name="3 Slayt Numarası Yer Tutucusu">
            <a:extLst>
              <a:ext uri="{FF2B5EF4-FFF2-40B4-BE49-F238E27FC236}">
                <a16:creationId xmlns:a16="http://schemas.microsoft.com/office/drawing/2014/main" id="{687F23C2-3F6D-4F37-8B62-C8844FAEE8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8C4EF1-4457-41CF-AB3A-9AFBB4E5B0B8}" type="slidenum">
              <a:rPr lang="en-GB" altLang="nl-BE"/>
              <a:pPr eaLnBrk="1" hangingPunct="1"/>
              <a:t>3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Slayt Görüntüsü Yer Tutucusu">
            <a:extLst>
              <a:ext uri="{FF2B5EF4-FFF2-40B4-BE49-F238E27FC236}">
                <a16:creationId xmlns:a16="http://schemas.microsoft.com/office/drawing/2014/main" id="{C0085290-60EA-4D43-98CE-7DC4ED92B4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Not Yer Tutucusu">
            <a:extLst>
              <a:ext uri="{FF2B5EF4-FFF2-40B4-BE49-F238E27FC236}">
                <a16:creationId xmlns:a16="http://schemas.microsoft.com/office/drawing/2014/main" id="{85228F64-F9C6-4A35-825B-34BA0ECF9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43012" name="3 Slayt Numarası Yer Tutucusu">
            <a:extLst>
              <a:ext uri="{FF2B5EF4-FFF2-40B4-BE49-F238E27FC236}">
                <a16:creationId xmlns:a16="http://schemas.microsoft.com/office/drawing/2014/main" id="{B9F4892D-F3A9-48C6-ACA5-7A22AF4EBF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59E580-A3C8-43D7-BD0D-5B447D0A5818}" type="slidenum">
              <a:rPr lang="en-GB" altLang="nl-BE"/>
              <a:pPr eaLnBrk="1" hangingPunct="1"/>
              <a:t>4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Slayt Görüntüsü Yer Tutucusu">
            <a:extLst>
              <a:ext uri="{FF2B5EF4-FFF2-40B4-BE49-F238E27FC236}">
                <a16:creationId xmlns:a16="http://schemas.microsoft.com/office/drawing/2014/main" id="{C48314B7-9429-4DCE-803B-E37B7D1AD6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Not Yer Tutucusu">
            <a:extLst>
              <a:ext uri="{FF2B5EF4-FFF2-40B4-BE49-F238E27FC236}">
                <a16:creationId xmlns:a16="http://schemas.microsoft.com/office/drawing/2014/main" id="{25EDC505-FA67-4D19-98CE-6805F9B55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44036" name="3 Slayt Numarası Yer Tutucusu">
            <a:extLst>
              <a:ext uri="{FF2B5EF4-FFF2-40B4-BE49-F238E27FC236}">
                <a16:creationId xmlns:a16="http://schemas.microsoft.com/office/drawing/2014/main" id="{80447A16-441C-4016-96B2-9444BC5095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81353E-8759-4E83-AE2E-7F9A19DE3866}" type="slidenum">
              <a:rPr lang="en-GB" altLang="nl-BE"/>
              <a:pPr eaLnBrk="1" hangingPunct="1"/>
              <a:t>5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Slayt Görüntüsü Yer Tutucusu">
            <a:extLst>
              <a:ext uri="{FF2B5EF4-FFF2-40B4-BE49-F238E27FC236}">
                <a16:creationId xmlns:a16="http://schemas.microsoft.com/office/drawing/2014/main" id="{4D213C95-2B71-49E2-806A-DC7C263B6B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Not Yer Tutucusu">
            <a:extLst>
              <a:ext uri="{FF2B5EF4-FFF2-40B4-BE49-F238E27FC236}">
                <a16:creationId xmlns:a16="http://schemas.microsoft.com/office/drawing/2014/main" id="{4927CE0C-3C81-48C8-8160-B89BE2C4F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45060" name="3 Slayt Numarası Yer Tutucusu">
            <a:extLst>
              <a:ext uri="{FF2B5EF4-FFF2-40B4-BE49-F238E27FC236}">
                <a16:creationId xmlns:a16="http://schemas.microsoft.com/office/drawing/2014/main" id="{E6BF1C24-61E0-4F21-96EE-415BF51D0B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9B2F3A-20F2-4C73-8F79-3CA69062F616}" type="slidenum">
              <a:rPr lang="en-GB" altLang="nl-BE"/>
              <a:pPr eaLnBrk="1" hangingPunct="1"/>
              <a:t>6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>
            <a:extLst>
              <a:ext uri="{FF2B5EF4-FFF2-40B4-BE49-F238E27FC236}">
                <a16:creationId xmlns:a16="http://schemas.microsoft.com/office/drawing/2014/main" id="{E9CA60D7-1A13-4903-8106-531D841A20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Not Yer Tutucusu">
            <a:extLst>
              <a:ext uri="{FF2B5EF4-FFF2-40B4-BE49-F238E27FC236}">
                <a16:creationId xmlns:a16="http://schemas.microsoft.com/office/drawing/2014/main" id="{7A1336E9-B92A-45B1-B9B6-8C4CDAAE9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46084" name="3 Slayt Numarası Yer Tutucusu">
            <a:extLst>
              <a:ext uri="{FF2B5EF4-FFF2-40B4-BE49-F238E27FC236}">
                <a16:creationId xmlns:a16="http://schemas.microsoft.com/office/drawing/2014/main" id="{D7E8CB3E-07A5-4CFC-9944-1E9BD9762A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D3074F-F401-4725-8540-BEF009AACCA2}" type="slidenum">
              <a:rPr lang="en-GB" altLang="nl-BE"/>
              <a:pPr eaLnBrk="1" hangingPunct="1"/>
              <a:t>7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Slayt Görüntüsü Yer Tutucusu">
            <a:extLst>
              <a:ext uri="{FF2B5EF4-FFF2-40B4-BE49-F238E27FC236}">
                <a16:creationId xmlns:a16="http://schemas.microsoft.com/office/drawing/2014/main" id="{60511E51-52C5-4637-A089-90FEBA6E79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Not Yer Tutucusu">
            <a:extLst>
              <a:ext uri="{FF2B5EF4-FFF2-40B4-BE49-F238E27FC236}">
                <a16:creationId xmlns:a16="http://schemas.microsoft.com/office/drawing/2014/main" id="{C4C06BE4-5888-404F-B40C-7088F71A9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nl-BE"/>
          </a:p>
        </p:txBody>
      </p:sp>
      <p:sp>
        <p:nvSpPr>
          <p:cNvPr id="47108" name="3 Slayt Numarası Yer Tutucusu">
            <a:extLst>
              <a:ext uri="{FF2B5EF4-FFF2-40B4-BE49-F238E27FC236}">
                <a16:creationId xmlns:a16="http://schemas.microsoft.com/office/drawing/2014/main" id="{32E43F88-5025-46FF-B13D-077000D420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68E980-BCC9-4D10-85D7-113E309C6F1F}" type="slidenum">
              <a:rPr lang="en-GB" altLang="nl-BE"/>
              <a:pPr eaLnBrk="1" hangingPunct="1"/>
              <a:t>8</a:t>
            </a:fld>
            <a:endParaRPr lang="en-GB" alt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>
            <a:extLst>
              <a:ext uri="{FF2B5EF4-FFF2-40B4-BE49-F238E27FC236}">
                <a16:creationId xmlns:a16="http://schemas.microsoft.com/office/drawing/2014/main" id="{2FAA37AD-89EA-4AF7-B679-1AA33BCAEE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Not Yer Tutucusu">
            <a:extLst>
              <a:ext uri="{FF2B5EF4-FFF2-40B4-BE49-F238E27FC236}">
                <a16:creationId xmlns:a16="http://schemas.microsoft.com/office/drawing/2014/main" id="{E8680441-25EB-43E6-A420-EFF79E0C4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nl-BE"/>
          </a:p>
        </p:txBody>
      </p:sp>
      <p:sp>
        <p:nvSpPr>
          <p:cNvPr id="48132" name="3 Slayt Numarası Yer Tutucusu">
            <a:extLst>
              <a:ext uri="{FF2B5EF4-FFF2-40B4-BE49-F238E27FC236}">
                <a16:creationId xmlns:a16="http://schemas.microsoft.com/office/drawing/2014/main" id="{C031D538-2286-479D-B59A-AFD711A1CC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7F52C6-750B-435C-B198-5BCECCFDCC1D}" type="slidenum">
              <a:rPr lang="en-GB" altLang="nl-BE"/>
              <a:pPr eaLnBrk="1" hangingPunct="1"/>
              <a:t>9</a:t>
            </a:fld>
            <a:endParaRPr lang="en-GB" alt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B12BAC4D-12EC-457B-B626-19350CFB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4392-0569-44C5-A36B-211B3AB39FA1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759B4A3D-715D-4E22-88A9-07861634F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E84CC75B-E407-401B-97F6-8C4FBCCE2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48E5F-CC3E-497F-8125-E0C2EF6ACA84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47026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6430BDAB-3546-4F49-A5C5-B9AE294F7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085E-D939-43F3-992E-57AC25EFA2F6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501566B4-8D4A-4D8F-AFBA-FF4096E1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5CF8CD1B-C88D-4341-B769-CE649560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5A84F-D913-4A01-9532-1FC84BABCA7A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66987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B84A9FEF-869C-48CB-8857-114E17C2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0456A-185D-4576-AEAF-32D7AC388143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8440A950-9753-4114-A3A4-319C4C1B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B8EFA602-95E4-4CE5-84E1-474966CF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7D554-38E9-4F02-ADD6-7F311BFF717D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5670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Başlık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9366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Grafik Yer Tutucusu"/>
          <p:cNvSpPr>
            <a:spLocks noGrp="1"/>
          </p:cNvSpPr>
          <p:nvPr>
            <p:ph type="chart" idx="1"/>
          </p:nvPr>
        </p:nvSpPr>
        <p:spPr>
          <a:xfrm>
            <a:off x="457200" y="2205038"/>
            <a:ext cx="8229600" cy="424815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73086B-B827-4E91-AB3D-6D3C35230FE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1AA8A-142D-4A04-8ED0-79664716D598}" type="slidenum">
              <a:rPr lang="tr-TR" altLang="nl-BE"/>
              <a:pPr/>
              <a:t>‹nr.›</a:t>
            </a:fld>
            <a:endParaRPr lang="tr-TR" altLang="nl-BE"/>
          </a:p>
        </p:txBody>
      </p:sp>
    </p:spTree>
    <p:extLst>
      <p:ext uri="{BB962C8B-B14F-4D97-AF65-F5344CB8AC3E}">
        <p14:creationId xmlns:p14="http://schemas.microsoft.com/office/powerpoint/2010/main" val="130111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5EF82A5B-CA8E-4A60-B85C-515AB558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22C40-7BA0-48E6-B4C8-682154215502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87630BC2-B1E7-4C97-8098-F34F2E3A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AF224DB5-5BF1-4027-8B77-9D364D675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67508-96FC-4575-870E-C72E4349187A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39936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BD943AAF-D202-4769-BF20-3E255E09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85E27-EB38-496E-97E8-AD648A886ECD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EEC83811-8003-4BFC-9CB7-6B5E2E73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EC3EC86F-5142-4D33-AE91-D7BA0002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029AF-2EF1-44B6-83AE-102B8F2B3D53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808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>
            <a:extLst>
              <a:ext uri="{FF2B5EF4-FFF2-40B4-BE49-F238E27FC236}">
                <a16:creationId xmlns:a16="http://schemas.microsoft.com/office/drawing/2014/main" id="{1A44C9A9-DCBF-487A-9BAD-0EA845FA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3AA2-4144-45D4-BC3C-F3D106CC1954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176CA100-D076-4801-8366-97FBA959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E146E29D-EAB6-48C3-A57C-491C7E465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E5774-F2F5-469C-A8F8-ED4CE8444E5A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7406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>
            <a:extLst>
              <a:ext uri="{FF2B5EF4-FFF2-40B4-BE49-F238E27FC236}">
                <a16:creationId xmlns:a16="http://schemas.microsoft.com/office/drawing/2014/main" id="{104018A1-02FF-4143-B607-F07E3458F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7F2AB-61A0-423A-BE14-3CEE7A8F87C5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8" name="7 Altbilgi Yer Tutucusu">
            <a:extLst>
              <a:ext uri="{FF2B5EF4-FFF2-40B4-BE49-F238E27FC236}">
                <a16:creationId xmlns:a16="http://schemas.microsoft.com/office/drawing/2014/main" id="{6A32C0E5-FE1E-489B-AD9B-8EE912BC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>
            <a:extLst>
              <a:ext uri="{FF2B5EF4-FFF2-40B4-BE49-F238E27FC236}">
                <a16:creationId xmlns:a16="http://schemas.microsoft.com/office/drawing/2014/main" id="{75EC4AF7-F5A5-4A24-B342-81F625BE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C57B1-5449-4931-AD83-192D897C448F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3097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id="{A8F37697-5590-4A7C-82C8-93E04592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7C5F-295A-4098-82B7-7D666C2DA564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4" name="3 Altbilgi Yer Tutucusu">
            <a:extLst>
              <a:ext uri="{FF2B5EF4-FFF2-40B4-BE49-F238E27FC236}">
                <a16:creationId xmlns:a16="http://schemas.microsoft.com/office/drawing/2014/main" id="{C6C4A685-7E84-4920-BEBB-D65150D4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>
            <a:extLst>
              <a:ext uri="{FF2B5EF4-FFF2-40B4-BE49-F238E27FC236}">
                <a16:creationId xmlns:a16="http://schemas.microsoft.com/office/drawing/2014/main" id="{30898ED4-933C-498D-9B28-B4EB9227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613AB-C561-4D7E-986B-CEDBD519803A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223727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>
            <a:extLst>
              <a:ext uri="{FF2B5EF4-FFF2-40B4-BE49-F238E27FC236}">
                <a16:creationId xmlns:a16="http://schemas.microsoft.com/office/drawing/2014/main" id="{D3F2D427-3885-4560-A9A7-B92414FA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38FD-8017-452C-AB55-1136F3355E6F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3" name="2 Altbilgi Yer Tutucusu">
            <a:extLst>
              <a:ext uri="{FF2B5EF4-FFF2-40B4-BE49-F238E27FC236}">
                <a16:creationId xmlns:a16="http://schemas.microsoft.com/office/drawing/2014/main" id="{6A016C6E-63D6-499D-9093-2067B227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A1BA2F12-1B59-401E-93B2-8EFCCF68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FD1A7-CC1C-4889-A9D3-D9197EFD6CB6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37572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>
            <a:extLst>
              <a:ext uri="{FF2B5EF4-FFF2-40B4-BE49-F238E27FC236}">
                <a16:creationId xmlns:a16="http://schemas.microsoft.com/office/drawing/2014/main" id="{558A594D-F19E-46BC-896C-74BA22F9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A0BE4-F392-4FFA-918D-DA6884D70AA4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6BD54389-5B86-4B27-9A64-170F3B06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D72FA5EF-0257-4473-A525-AD1E5E547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8EF4C-FAA1-4A2E-9F8F-5A8BA9633BE8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4854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>
            <a:extLst>
              <a:ext uri="{FF2B5EF4-FFF2-40B4-BE49-F238E27FC236}">
                <a16:creationId xmlns:a16="http://schemas.microsoft.com/office/drawing/2014/main" id="{FB1EDAD3-067A-4D4A-B281-2B1BF24A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4E03-4535-4094-A3A0-C11767588A31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271BE516-4FE1-4697-9A8E-8A03CD07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D004AE1E-897A-4BC7-A332-6121B2B4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B2CF4-FC99-4616-8E51-BF1C702E91D8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7458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>
            <a:extLst>
              <a:ext uri="{FF2B5EF4-FFF2-40B4-BE49-F238E27FC236}">
                <a16:creationId xmlns:a16="http://schemas.microsoft.com/office/drawing/2014/main" id="{D3943039-25BF-42BE-8DFA-B4FA0180EF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nl-BE"/>
              <a:t>Asıl başlık stili için tıklatın</a:t>
            </a:r>
          </a:p>
        </p:txBody>
      </p:sp>
      <p:sp>
        <p:nvSpPr>
          <p:cNvPr id="2051" name="2 Metin Yer Tutucusu">
            <a:extLst>
              <a:ext uri="{FF2B5EF4-FFF2-40B4-BE49-F238E27FC236}">
                <a16:creationId xmlns:a16="http://schemas.microsoft.com/office/drawing/2014/main" id="{D0E5E88A-659B-466C-B7D3-F11B2BD20F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nl-BE"/>
              <a:t>Asıl metin stillerini düzenlemek için tıklatın</a:t>
            </a:r>
          </a:p>
          <a:p>
            <a:pPr lvl="1"/>
            <a:r>
              <a:rPr lang="tr-TR" altLang="nl-BE"/>
              <a:t>İkinci düzey</a:t>
            </a:r>
          </a:p>
          <a:p>
            <a:pPr lvl="2"/>
            <a:r>
              <a:rPr lang="tr-TR" altLang="nl-BE"/>
              <a:t>Üçüncü düzey</a:t>
            </a:r>
          </a:p>
          <a:p>
            <a:pPr lvl="3"/>
            <a:r>
              <a:rPr lang="tr-TR" altLang="nl-BE"/>
              <a:t>Dördüncü düzey</a:t>
            </a:r>
          </a:p>
          <a:p>
            <a:pPr lvl="4"/>
            <a:r>
              <a:rPr lang="tr-TR" altLang="nl-BE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4843AEB8-BC8C-4B4A-A20B-E331AA40A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F451F66-EE26-42E3-9ED0-42B1FDC6BB75}" type="datetimeFigureOut">
              <a:rPr lang="en-US"/>
              <a:pPr>
                <a:defRPr/>
              </a:pPr>
              <a:t>8/20/2019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E522CA9F-F93C-43E8-BBB1-830730746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10618670-C70C-4A9A-A3A5-56E1C21A3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F7835E-A2F4-4413-BFE2-DF436279D14E}" type="slidenum">
              <a:rPr lang="en-US" altLang="nl-BE"/>
              <a:pPr/>
              <a:t>‹nr.›</a:t>
            </a:fld>
            <a:endParaRPr lang="en-US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8" r:id="rId1"/>
    <p:sldLayoutId id="2147485519" r:id="rId2"/>
    <p:sldLayoutId id="2147485520" r:id="rId3"/>
    <p:sldLayoutId id="2147485521" r:id="rId4"/>
    <p:sldLayoutId id="2147485522" r:id="rId5"/>
    <p:sldLayoutId id="2147485523" r:id="rId6"/>
    <p:sldLayoutId id="2147485524" r:id="rId7"/>
    <p:sldLayoutId id="2147485525" r:id="rId8"/>
    <p:sldLayoutId id="2147485526" r:id="rId9"/>
    <p:sldLayoutId id="2147485527" r:id="rId10"/>
    <p:sldLayoutId id="2147485528" r:id="rId11"/>
    <p:sldLayoutId id="214748552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8C12FD11-A54E-4F89-AE63-3C2E04B2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>
              <a:defRPr/>
            </a:pPr>
            <a:br>
              <a:rPr lang="tr-TR" sz="3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tr-TR" sz="3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tr-TR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44861773-5576-46EA-87E6-2D14D0ECD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642938"/>
            <a:ext cx="8215313" cy="5643562"/>
          </a:xfrm>
        </p:spPr>
        <p:txBody>
          <a:bodyPr/>
          <a:lstStyle/>
          <a:p>
            <a:pPr algn="r">
              <a:buFont typeface="Arial" charset="0"/>
              <a:buNone/>
              <a:defRPr/>
            </a:pPr>
            <a:r>
              <a:rPr lang="tr-TR" sz="2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CONFERENCE ON “THE FUTURE OF</a:t>
            </a:r>
          </a:p>
          <a:p>
            <a:pPr algn="r">
              <a:buFont typeface="Arial" charset="0"/>
              <a:buNone/>
              <a:defRPr/>
            </a:pPr>
            <a:r>
              <a:rPr lang="tr-TR" sz="2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EUROPEAN UNIVERSITIES AFTER BOLOGNA”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sz="2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charset="0"/>
              <a:buNone/>
              <a:defRPr/>
            </a:pPr>
            <a:endParaRPr lang="tr-TR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charset="0"/>
              <a:buNone/>
              <a:defRPr/>
            </a:pPr>
            <a:endParaRPr lang="tr-TR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charset="0"/>
              <a:buNone/>
              <a:defRPr/>
            </a:pPr>
            <a:r>
              <a:rPr lang="tr-TR" b="1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University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Innovation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and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Research</a:t>
            </a:r>
            <a:endParaRPr lang="tr-TR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algn="r">
              <a:buFont typeface="Arial" charset="0"/>
              <a:buNone/>
              <a:defRPr/>
            </a:pPr>
            <a:endParaRPr lang="tr-TR" sz="2400" b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buFont typeface="Arial" charset="0"/>
              <a:buNone/>
              <a:defRPr/>
            </a:pP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Prof. Dr. Gülsün SAĞLAMER</a:t>
            </a:r>
          </a:p>
          <a:p>
            <a:pPr algn="r">
              <a:buFont typeface="Arial" charset="0"/>
              <a:buNone/>
              <a:defRPr/>
            </a:pPr>
            <a:r>
              <a:rPr lang="tr-TR" sz="20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Istanbul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Technical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University</a:t>
            </a:r>
            <a:endParaRPr lang="tr-TR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buFont typeface="Arial" charset="0"/>
              <a:buNone/>
              <a:defRPr/>
            </a:pPr>
            <a:endParaRPr lang="tr-TR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buFont typeface="Arial" charset="0"/>
              <a:buNone/>
              <a:defRPr/>
            </a:pPr>
            <a:endParaRPr lang="tr-TR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buFont typeface="Arial" charset="0"/>
              <a:buNone/>
              <a:defRPr/>
            </a:pPr>
            <a:r>
              <a:rPr lang="tr-TR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13th of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December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2010</a:t>
            </a:r>
          </a:p>
          <a:p>
            <a:pPr algn="r">
              <a:buFont typeface="Arial" charset="0"/>
              <a:buNone/>
              <a:defRPr/>
            </a:pP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University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Foundation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Brussels</a:t>
            </a:r>
            <a:endParaRPr lang="tr-TR" sz="2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BADA26DE-AAAC-4DB5-9B4A-7263D36D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345727-B78C-40C0-B77B-EDAA3E7BB436}" type="slidenum">
              <a:rPr lang="en-US" altLang="nl-BE">
                <a:solidFill>
                  <a:srgbClr val="898989"/>
                </a:solidFill>
              </a:rPr>
              <a:pPr eaLnBrk="1" hangingPunct="1"/>
              <a:t>1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05D16A51-95A6-4999-9238-6765934B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tr-TR" sz="3600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Facts</a:t>
            </a:r>
            <a: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IV</a:t>
            </a:r>
            <a:br>
              <a:rPr lang="tr-TR" sz="3600" dirty="0">
                <a:solidFill>
                  <a:schemeClr val="accent6"/>
                </a:solidFill>
              </a:rPr>
            </a:br>
            <a:r>
              <a:rPr lang="tr-TR" sz="3600" dirty="0">
                <a:solidFill>
                  <a:schemeClr val="accent6"/>
                </a:solidFill>
              </a:rPr>
              <a:t>  </a:t>
            </a:r>
            <a:endParaRPr lang="tr-TR" sz="36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589958A1-030C-43F1-BA1A-A0D2260B6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1214438"/>
            <a:ext cx="7929562" cy="5286375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2005, </a:t>
            </a:r>
          </a:p>
          <a:p>
            <a:pPr>
              <a:lnSpc>
                <a:spcPct val="90000"/>
              </a:lnSpc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EU-27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produced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100,000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doctoral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graduates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compared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53,000 in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USA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15,000 in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Japan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Between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2000-2005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average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annual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growth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number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doctoral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graduates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EU-27		5%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USA		3.3%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Japan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	4.6%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Over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50% of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doctorate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holders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moving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into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carreers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beyond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academic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sector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collaborative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doctoral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programmes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becoming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increasingly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important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tr-TR" sz="1600" dirty="0">
                <a:solidFill>
                  <a:schemeClr val="bg1">
                    <a:lumMod val="50000"/>
                  </a:schemeClr>
                </a:solidFill>
              </a:rPr>
              <a:t>					EUA,</a:t>
            </a:r>
            <a:r>
              <a:rPr lang="tr-TR" sz="1600" dirty="0" err="1">
                <a:solidFill>
                  <a:schemeClr val="bg1">
                    <a:lumMod val="50000"/>
                  </a:schemeClr>
                </a:solidFill>
              </a:rPr>
              <a:t>Collaborative</a:t>
            </a:r>
            <a:r>
              <a:rPr lang="tr-T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1600" dirty="0" err="1">
                <a:solidFill>
                  <a:schemeClr val="bg1">
                    <a:lumMod val="50000"/>
                  </a:schemeClr>
                </a:solidFill>
              </a:rPr>
              <a:t>Doctoral</a:t>
            </a:r>
            <a:r>
              <a:rPr lang="tr-T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1600" dirty="0" err="1">
                <a:solidFill>
                  <a:schemeClr val="bg1">
                    <a:lumMod val="50000"/>
                  </a:schemeClr>
                </a:solidFill>
              </a:rPr>
              <a:t>Education</a:t>
            </a:r>
            <a:r>
              <a:rPr lang="tr-TR" sz="1600" dirty="0">
                <a:solidFill>
                  <a:schemeClr val="bg1">
                    <a:lumMod val="50000"/>
                  </a:schemeClr>
                </a:solidFill>
              </a:rPr>
              <a:t>, 2009</a:t>
            </a:r>
          </a:p>
          <a:p>
            <a:pPr>
              <a:buFont typeface="Arial" charset="0"/>
              <a:buNone/>
              <a:defRPr/>
            </a:pPr>
            <a:endParaRPr lang="tr-TR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D884D833-5B71-4C9F-83E6-B0A41A2C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D695DE-6FA6-4471-A335-90021D335FFB}" type="slidenum">
              <a:rPr lang="en-US" altLang="nl-BE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7B8B0DA7-C008-49B8-BF4E-2A0BCFBF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EC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Europe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2020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Flagship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Initiative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achieve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Innovation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Some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Committements</a:t>
            </a:r>
            <a:endParaRPr lang="tr-T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092E60A9-B11E-494F-96F5-6C8ECAD5B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end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of 2011,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member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states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should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strategies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place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train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enough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researchers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meet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their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national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R&amp;D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targets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commission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will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also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support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business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academia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collaborations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through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creation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of  “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knowledge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Alliances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”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between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education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business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develop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new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operations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Quality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doctoral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training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attractive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employement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conditions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gender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balance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research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careers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98028324-5098-42CC-A43B-BF21CC47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E99DFE-9FF0-4BB9-BF79-9BA25F3A18CF}" type="slidenum">
              <a:rPr lang="en-US" altLang="nl-BE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F8F26D9E-6A47-4D6C-8D69-296C1FF3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215312" cy="857250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EC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Europe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2020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Flagship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Initiative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achieve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Innovation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Union</a:t>
            </a:r>
            <a:endParaRPr lang="tr-T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37388FF-9820-4D50-B6AD-85537D4C1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215312" cy="54292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a rapidly changing global economy, we must build on our strengths and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decisively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tackle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our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weaknesses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Under-investment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our knowledge foundation. Other countries, like the US and Japan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 out-investing us, and China is rapidly catching up.</a:t>
            </a:r>
          </a:p>
          <a:p>
            <a:pPr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Unsatisfactory framework conditions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ranging from poor access to finance, high costs of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IPR to slow </a:t>
            </a:r>
            <a:r>
              <a:rPr lang="en-US" sz="2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standardi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2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ation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ineffective use of public procurement. This is a serious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handicap when companies can choose to invest and conduct research in many other parts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of </a:t>
            </a:r>
            <a:r>
              <a:rPr lang="tr-TR" sz="2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world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Too much fragmentation and costly duplication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We must spend our resources more</a:t>
            </a:r>
            <a:r>
              <a:rPr lang="tr-T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efficiently and achieve critical mass.</a:t>
            </a:r>
          </a:p>
          <a:p>
            <a:pPr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Perhaps the biggest challenge for the EU and its Member States is to adopt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a much more</a:t>
            </a:r>
            <a:r>
              <a:rPr lang="tr-TR" sz="2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50000"/>
                  </a:schemeClr>
                </a:solidFill>
              </a:rPr>
              <a:t>strategic</a:t>
            </a:r>
            <a:r>
              <a:rPr lang="tr-TR" sz="2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50000"/>
                  </a:schemeClr>
                </a:solidFill>
              </a:rPr>
              <a:t>approach</a:t>
            </a:r>
            <a:r>
              <a:rPr lang="tr-TR" sz="2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tr-TR" sz="2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50000"/>
                  </a:schemeClr>
                </a:solidFill>
              </a:rPr>
              <a:t>innovation</a:t>
            </a:r>
            <a:endParaRPr lang="tr-TR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tr-TR" sz="2400" b="1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D5420BEF-509B-4C52-A013-DAB2F8AB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4AD0AC-ABC5-4864-96C9-B1D6A5359022}" type="slidenum">
              <a:rPr lang="en-US" altLang="nl-BE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D749CD7-0E2C-46E2-B8B8-2338CF42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EC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Europe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2020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Flagship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Initiative</a:t>
            </a:r>
            <a:b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achieve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Innovation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following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is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needed</a:t>
            </a:r>
            <a:endParaRPr lang="tr-T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C8127312-37A0-4631-91A8-F7655162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In times of fiscal constraints, the EU and Member States need to continue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invest in education, R&amp;D, innovation and ICTs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. Such investments should where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possible not only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be protected from budget cuts,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but should be stepped up.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2. This should go hand in hand with reforms to get more value for money and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tackle fragmentation. EU and national research &amp; innovation systems need to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be better linked up with each other and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their performance improved.</a:t>
            </a:r>
          </a:p>
          <a:p>
            <a:pPr>
              <a:buFont typeface="Arial" charset="0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3. Our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education systems at all levels need to be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modernised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. Excellence must even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more become the guiding principle. We need more world-class universities,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raise skill levels and attract top talent from abroad.</a:t>
            </a:r>
          </a:p>
          <a:p>
            <a:pPr>
              <a:buFont typeface="Arial" charset="0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4. Researchers and innovators must be able to work and cooperate across the EU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as easily as within national borders. The European Research Area must be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completed within four years – putting in place the frameworks for a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truly free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6">
                    <a:lumMod val="50000"/>
                  </a:schemeClr>
                </a:solidFill>
              </a:rPr>
              <a:t>movement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tr-TR" sz="2000" b="1" dirty="0" err="1">
                <a:solidFill>
                  <a:schemeClr val="accent6">
                    <a:lumMod val="50000"/>
                  </a:schemeClr>
                </a:solidFill>
              </a:rPr>
              <a:t>knowledge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FAFCB6F0-D6B7-4C0E-977B-79F5E262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213AA8-3BD3-4455-ABC4-904122749867}" type="slidenum">
              <a:rPr lang="en-US" altLang="nl-BE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E7137396-D289-423B-B9F2-04F7E1F2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EC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Europe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2020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Flagship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Initiative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achieve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Innovation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following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is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needed</a:t>
            </a:r>
            <a:endParaRPr lang="tr-TR" sz="28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3A4531BD-8797-4F64-A3F1-C4FD6F35E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286750" cy="50006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5.  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ccess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to EU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programmes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must be simplified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and their leverage effect on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private sector investment enhanced, with the support of the European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Investment Bank.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The role of the European Research Council should be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reinforced.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The framework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programme's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contribution to nurturing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fastgrowing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SMEs must be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boosted.The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European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RegionalDevelopment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Fund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should be fully exploited to develop research and innovation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capa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-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cities across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based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smart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regional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specialisation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strategies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Font typeface="Arial" charset="0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6.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We need to get more innovation out of our research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Cooperation between the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worlds of science and the world of business must be enhanced, obstacles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removed and incentives put in place.</a:t>
            </a:r>
          </a:p>
          <a:p>
            <a:pPr>
              <a:buFont typeface="Arial" charset="0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7.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Remaining barriers for entrepreneurs to bring "ideas to market" must be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removed: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better access to finance, particularly for SMEs, affordable Intellectual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Property Rights, smarter and more ambitious regulation and targets,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fastersetting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of interoperable standards and strategic use of our massive procurement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budgets. As an immediate step, agreement should be reached on the EU patent</a:t>
            </a:r>
            <a:endParaRPr lang="tr-T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C5759D58-F5E1-4969-BACA-CEE2F7EC6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A24D14-5BF9-4E0B-9B56-C09E0B1EE776}" type="slidenum">
              <a:rPr lang="en-US" altLang="nl-BE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9C3C54C-8D49-4958-8066-5C8877C81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EC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Europe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2020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Flagship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Initiative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achieve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Innovation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following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is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needed</a:t>
            </a:r>
            <a:endParaRPr lang="tr-TR" sz="28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B45FC1F-CA9B-4F76-96E3-2368BE3BE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8. European Innovation Partnerships should be launched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to accelerate research,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development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and market deployment of innovations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to tackle major societal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challenges, pool expertise and resources and boost the competitiveness of EU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industry, starting with the area of healthy ageing.</a:t>
            </a:r>
          </a:p>
          <a:p>
            <a:pPr>
              <a:buFont typeface="Arial" charset="0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9. Our strengths in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design and creativity must be better exploited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. We must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champion social innovation. We must develop a better understanding of public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sector innovation, identify and give visibility to successful initiatives, and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benchmark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progress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Font typeface="Arial" charset="0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10. We need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to work better with our international partners.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That means opening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access to our R&amp;D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programmes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, while ensuring comparable conditions abroad.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That also means adopting a common EU front where needed to protect our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interests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Font typeface="Arial" charset="0"/>
              <a:buNone/>
              <a:defRPr/>
            </a:pPr>
            <a:endParaRPr lang="tr-TR" sz="2000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BA470B09-358B-422C-A925-5C305A4F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DCCB32-731F-4BB9-BC91-8E9B99AA0F79}" type="slidenum">
              <a:rPr lang="en-US" altLang="nl-BE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FECFBFB9-A58E-4F2A-B2AB-841558C7E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85750"/>
            <a:ext cx="8072437" cy="857250"/>
          </a:xfrm>
        </p:spPr>
        <p:txBody>
          <a:bodyPr/>
          <a:lstStyle/>
          <a:p>
            <a:pPr>
              <a:defRPr/>
            </a:pP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Prepearing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Europe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 a New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Renaissance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:</a:t>
            </a:r>
            <a:b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Strategic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View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ERAB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Recommendations</a:t>
            </a:r>
            <a:endParaRPr lang="tr-T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DB4C8374-11F9-4FCB-BA44-AF8BC8279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714500"/>
            <a:ext cx="8286750" cy="4572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 err="1"/>
              <a:t>Short</a:t>
            </a:r>
            <a:r>
              <a:rPr lang="tr-TR" sz="2200" b="1" dirty="0"/>
              <a:t> -</a:t>
            </a:r>
            <a:r>
              <a:rPr lang="tr-TR" sz="2200" b="1" dirty="0" err="1"/>
              <a:t>Term</a:t>
            </a:r>
            <a:endParaRPr lang="tr-TR" sz="2200" b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1.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Create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single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EU-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wide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patent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an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Open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Innovation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Charter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2.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Fast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track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timeline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full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widespread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implementation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pre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commercial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procurement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of R&amp;D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3.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Concrete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Research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&amp;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Innovation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Funding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around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selection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themes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relevant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EU2020.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4.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Create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an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annual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“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City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Region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Innovation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criteria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matching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Grand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Challenges</a:t>
            </a:r>
            <a:endParaRPr lang="tr-TR" sz="22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5.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Issue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an EU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Framework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Directive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Research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&amp;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ınnovation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	in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focussing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particularly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creating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single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market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8D438B24-7A72-4427-9540-3AFFC7F2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8185FF-1912-4FA5-8567-296BA43EC05D}" type="slidenum">
              <a:rPr lang="en-US" altLang="nl-BE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C1D10B39-BCBB-43DD-BCF6-E1F6398B2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0"/>
            <a:ext cx="8215313" cy="857250"/>
          </a:xfrm>
        </p:spPr>
        <p:txBody>
          <a:bodyPr/>
          <a:lstStyle/>
          <a:p>
            <a:pPr>
              <a:defRPr/>
            </a:pP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Prepearing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Europe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s New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renaissance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:</a:t>
            </a:r>
            <a:b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Strategic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View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ERA :ERAB 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Recommendations</a:t>
            </a:r>
            <a:endParaRPr lang="tr-T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C17D48B5-BF18-4E14-9BF1-61E4E40CD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857250"/>
            <a:ext cx="8643938" cy="56435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 err="1"/>
              <a:t>Mid</a:t>
            </a:r>
            <a:r>
              <a:rPr lang="tr-TR" sz="2200" b="1" dirty="0"/>
              <a:t>-</a:t>
            </a:r>
            <a:r>
              <a:rPr lang="tr-TR" sz="2200" b="1" dirty="0" err="1"/>
              <a:t>Term</a:t>
            </a:r>
            <a:endParaRPr lang="tr-TR" sz="2200" b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6.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Implement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pre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commercial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procurement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of R&amp;D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around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few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commonly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agreed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big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projects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7.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All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funding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is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concentrated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streamlined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minimising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managetment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earmarking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certain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% of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Structural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Funds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CAP (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Agr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Policy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dedicated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R&amp;I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projects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creating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commonly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accepted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set of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research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output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metrics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8.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Foster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an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acceptable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degree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of risk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taking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excellence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throughout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all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R&amp;I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programmes</a:t>
            </a:r>
            <a:endParaRPr lang="tr-TR" sz="22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9.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Create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European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Venture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capital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Fund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capable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investing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early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stage”poor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concept”and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business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development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prior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investm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 err="1"/>
              <a:t>Long</a:t>
            </a:r>
            <a:r>
              <a:rPr lang="tr-TR" sz="2200" b="1" dirty="0"/>
              <a:t>-</a:t>
            </a:r>
            <a:r>
              <a:rPr lang="tr-TR" sz="2200" b="1" dirty="0" err="1"/>
              <a:t>Term</a:t>
            </a:r>
            <a:endParaRPr lang="tr-TR" sz="2200" b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10.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Make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result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risk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oriented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funding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of R&amp;I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projects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dominant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criterion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R&amp;I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</a:rPr>
              <a:t>funding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EC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reducing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fiscal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burden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on RT&amp;D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labour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level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better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than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our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main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competitors</a:t>
            </a:r>
            <a:endParaRPr lang="tr-TR" sz="22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B11E2755-F6ED-4985-A2BD-8374D5AC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544877-5F69-4C59-BB67-6F9E74D0DF73}" type="slidenum">
              <a:rPr lang="en-US" altLang="nl-BE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BEBF3D6A-5F41-41C0-87FA-7B985442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Some</a:t>
            </a: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Thoughts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F42C4D6D-0628-4425-AE25-F77E99981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071563"/>
            <a:ext cx="8286750" cy="542925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problem is </a:t>
            </a:r>
          </a:p>
          <a:p>
            <a:pPr>
              <a:buFont typeface="Arial" charset="0"/>
              <a:buNone/>
              <a:defRPr/>
            </a:pP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long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will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it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take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realise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been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declared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in </a:t>
            </a:r>
          </a:p>
          <a:p>
            <a:pPr>
              <a:buFont typeface="Arial" charset="0"/>
              <a:buNone/>
              <a:defRPr/>
            </a:pP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“EC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2020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Flagship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Initiative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achieve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Innovation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200" b="1" dirty="0" err="1">
                <a:solidFill>
                  <a:schemeClr val="bg1">
                    <a:lumMod val="50000"/>
                  </a:schemeClr>
                </a:solidFill>
              </a:rPr>
              <a:t>Union</a:t>
            </a:r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pPr>
              <a:buFont typeface="Arial" charset="0"/>
              <a:buNone/>
              <a:defRPr/>
            </a:pPr>
            <a:endParaRPr lang="tr-TR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000" b="1" dirty="0" err="1">
                <a:solidFill>
                  <a:schemeClr val="accent6">
                    <a:lumMod val="75000"/>
                  </a:schemeClr>
                </a:solidFill>
              </a:rPr>
              <a:t>Sustainable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6">
                    <a:lumMod val="75000"/>
                  </a:schemeClr>
                </a:solidFill>
              </a:rPr>
              <a:t>Funding</a:t>
            </a:r>
            <a:endParaRPr lang="tr-T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EU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Nation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States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have powerful capabilities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but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there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is a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strong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receive ongoing support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from the public sector and leverage significant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funds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industry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Sustainability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funding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plays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crucial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role in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process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000" b="1" dirty="0" err="1">
                <a:solidFill>
                  <a:schemeClr val="accent6">
                    <a:lumMod val="75000"/>
                  </a:schemeClr>
                </a:solidFill>
              </a:rPr>
              <a:t>Strategies</a:t>
            </a:r>
            <a:endParaRPr lang="tr-T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Strategies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at EU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nation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state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levels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should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pay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sufficient attention to business requirements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and the location of relevant expertise.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They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should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also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create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suitable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environment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efficient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effective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cooperation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between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university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industry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415FE832-8671-4F76-A113-BC2C6F17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7C765A-44A0-4BC8-948D-468C25C13790}" type="slidenum">
              <a:rPr lang="en-US" altLang="nl-BE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7C82E17-033D-43EF-AF68-A65C9497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14313"/>
            <a:ext cx="8215313" cy="714375"/>
          </a:xfrm>
        </p:spPr>
        <p:txBody>
          <a:bodyPr/>
          <a:lstStyle/>
          <a:p>
            <a:pPr>
              <a:defRPr/>
            </a:pP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Challenges</a:t>
            </a: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 “</a:t>
            </a: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Innovation</a:t>
            </a: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”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96BC137-DF14-49C9-AE6F-95ACD4984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1071563"/>
            <a:ext cx="8215312" cy="53578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University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Industry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Partnership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>
              <a:buFont typeface="Arial" charset="0"/>
              <a:buNone/>
              <a:defRPr/>
            </a:pPr>
            <a:endParaRPr lang="tr-TR" sz="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3600" b="1" dirty="0" err="1">
                <a:solidFill>
                  <a:schemeClr val="accent6">
                    <a:lumMod val="75000"/>
                  </a:schemeClr>
                </a:solidFill>
              </a:rPr>
              <a:t>Which</a:t>
            </a: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tr-TR" sz="3600" b="1" dirty="0" err="1">
                <a:solidFill>
                  <a:schemeClr val="accent6">
                    <a:lumMod val="75000"/>
                  </a:schemeClr>
                </a:solidFill>
              </a:rPr>
              <a:t>Industry</a:t>
            </a: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</a:rPr>
              <a:t>?	 </a:t>
            </a:r>
            <a:r>
              <a:rPr lang="tr-TR" sz="3600" b="1" dirty="0" err="1">
                <a:solidFill>
                  <a:schemeClr val="accent6">
                    <a:lumMod val="75000"/>
                  </a:schemeClr>
                </a:solidFill>
              </a:rPr>
              <a:t>Which</a:t>
            </a: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600" b="1" dirty="0" err="1">
                <a:solidFill>
                  <a:schemeClr val="accent6">
                    <a:lumMod val="75000"/>
                  </a:schemeClr>
                </a:solidFill>
              </a:rPr>
              <a:t>University</a:t>
            </a: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>
              <a:buFont typeface="Arial" charset="0"/>
              <a:buNone/>
              <a:defRPr/>
            </a:pPr>
            <a:endParaRPr lang="tr-TR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Strong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Universities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Strong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” </a:t>
            </a:r>
          </a:p>
          <a:p>
            <a:pPr>
              <a:buFont typeface="Arial" charset="0"/>
              <a:buNone/>
              <a:defRPr/>
            </a:pP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can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only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be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realised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……..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universities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become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strong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partners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new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developing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platforms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cooperations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Font typeface="Arial" charset="0"/>
              <a:buNone/>
              <a:defRPr/>
            </a:pP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Universities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should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be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leading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institutions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new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developments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not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followers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other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stakeholders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tr-TR" sz="2800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9D17AC4E-793D-4A30-A636-4120B139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74577C-B59E-492C-A4EA-20BB5A8C761D}" type="slidenum">
              <a:rPr lang="en-US" altLang="nl-BE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00F44239-ACB0-415D-8F02-DE8ADD4E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tr-TR" sz="3200" b="1" dirty="0">
                <a:solidFill>
                  <a:schemeClr val="accent6"/>
                </a:solidFill>
                <a:latin typeface="Arial" pitchFamily="34" charset="0"/>
              </a:rPr>
              <a:t>   </a:t>
            </a:r>
            <a:br>
              <a:rPr lang="tr-TR" sz="3200" b="1" dirty="0">
                <a:solidFill>
                  <a:schemeClr val="accent6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6"/>
                </a:solidFill>
                <a:latin typeface="Arial" pitchFamily="34" charset="0"/>
              </a:rPr>
              <a:t>       </a:t>
            </a:r>
            <a:r>
              <a:rPr lang="tr-TR" sz="3200" b="1" dirty="0" err="1">
                <a:solidFill>
                  <a:schemeClr val="accent6"/>
                </a:solidFill>
                <a:latin typeface="Arial" pitchFamily="34" charset="0"/>
              </a:rPr>
              <a:t>Overview</a:t>
            </a:r>
            <a:br>
              <a:rPr lang="en-US" sz="3200" dirty="0">
                <a:solidFill>
                  <a:schemeClr val="accent6"/>
                </a:solidFill>
                <a:latin typeface="Arial" pitchFamily="34" charset="0"/>
              </a:rPr>
            </a:br>
            <a:endParaRPr lang="tr-TR" sz="32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785C352C-83E7-4819-8FD5-93126D1EA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63" y="1928813"/>
            <a:ext cx="7615237" cy="4329112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Setting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Scene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•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Facts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EC  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2010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Flagship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Initiative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Innovation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Union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ERAB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Recommendations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•"/>
              <a:defRPr/>
            </a:pP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Conclusions</a:t>
            </a:r>
            <a:endParaRPr lang="tr-TR" sz="2400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11A0E38D-7F3E-4ECD-B9A1-8595DF37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D949CB-ECBC-4592-9AC6-DF5A3E16FF48}" type="slidenum">
              <a:rPr lang="en-US" altLang="nl-BE">
                <a:solidFill>
                  <a:srgbClr val="898989"/>
                </a:solidFill>
              </a:rPr>
              <a:pPr eaLnBrk="1" hangingPunct="1"/>
              <a:t>2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E74D147-8277-449B-9944-FD31D680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14313"/>
            <a:ext cx="8215313" cy="714375"/>
          </a:xfrm>
        </p:spPr>
        <p:txBody>
          <a:bodyPr/>
          <a:lstStyle/>
          <a:p>
            <a:pPr>
              <a:defRPr/>
            </a:pP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Challenges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B8801389-BFE8-4149-A31E-B1A41DC3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857250"/>
            <a:ext cx="8286750" cy="535781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Universities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excellent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sz="3600" b="1" dirty="0" err="1">
                <a:solidFill>
                  <a:schemeClr val="bg1">
                    <a:lumMod val="50000"/>
                  </a:schemeClr>
                </a:solidFill>
              </a:rPr>
              <a:t>fundamental</a:t>
            </a:r>
            <a:r>
              <a:rPr lang="tr-TR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3600" b="1" dirty="0" err="1">
                <a:solidFill>
                  <a:schemeClr val="bg1">
                    <a:lumMod val="50000"/>
                  </a:schemeClr>
                </a:solidFill>
              </a:rPr>
              <a:t>research</a:t>
            </a:r>
            <a:r>
              <a:rPr lang="tr-TR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		but </a:t>
            </a:r>
          </a:p>
          <a:p>
            <a:pPr>
              <a:buFont typeface="Arial" charset="0"/>
              <a:buNone/>
              <a:defRPr/>
            </a:pP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when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it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comes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3600" b="1" dirty="0" err="1">
                <a:solidFill>
                  <a:schemeClr val="bg1">
                    <a:lumMod val="50000"/>
                  </a:schemeClr>
                </a:solidFill>
              </a:rPr>
              <a:t>applied</a:t>
            </a:r>
            <a:r>
              <a:rPr lang="tr-TR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3600" b="1" dirty="0" err="1">
                <a:solidFill>
                  <a:schemeClr val="bg1">
                    <a:lumMod val="50000"/>
                  </a:schemeClr>
                </a:solidFill>
              </a:rPr>
              <a:t>research</a:t>
            </a:r>
            <a:r>
              <a:rPr lang="tr-TR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many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academics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see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“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innovation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” as an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activity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which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should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be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taking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place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outside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university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environment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>
              <a:buFont typeface="Arial" charset="0"/>
              <a:buNone/>
              <a:defRPr/>
            </a:pPr>
            <a:endParaRPr lang="tr-TR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There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is a “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gap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”     not “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walls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” 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China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600" b="1" dirty="0" err="1">
                <a:solidFill>
                  <a:schemeClr val="bg1">
                    <a:lumMod val="50000"/>
                  </a:schemeClr>
                </a:solidFill>
              </a:rPr>
              <a:t>wall</a:t>
            </a:r>
            <a:r>
              <a:rPr lang="tr-TR" sz="2600" b="1" dirty="0">
                <a:solidFill>
                  <a:schemeClr val="bg1">
                    <a:lumMod val="50000"/>
                  </a:schemeClr>
                </a:solidFill>
              </a:rPr>
              <a:t>” </a:t>
            </a:r>
          </a:p>
          <a:p>
            <a:pPr>
              <a:buFont typeface="Arial" charset="0"/>
              <a:buNone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between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tr-TR" sz="3600" b="1" dirty="0" err="1">
                <a:solidFill>
                  <a:schemeClr val="accent6">
                    <a:lumMod val="75000"/>
                  </a:schemeClr>
                </a:solidFill>
              </a:rPr>
              <a:t>university</a:t>
            </a: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</a:rPr>
              <a:t> ----------  </a:t>
            </a:r>
            <a:r>
              <a:rPr lang="tr-TR" sz="3600" b="1" dirty="0" err="1">
                <a:solidFill>
                  <a:schemeClr val="accent6">
                    <a:lumMod val="75000"/>
                  </a:schemeClr>
                </a:solidFill>
              </a:rPr>
              <a:t>industry</a:t>
            </a:r>
            <a:endParaRPr lang="tr-TR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gap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is 	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Sometimes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big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…..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Sometimes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small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			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Sometimes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deep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…….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Sometimes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shallow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			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Depending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features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both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sides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A12CE94D-0EB6-4EA2-A810-BC35DEAC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814DAD-720D-4CAD-90D1-BA398F49052E}" type="slidenum">
              <a:rPr lang="en-US" altLang="nl-BE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E07232F5-AEC8-4875-ACF9-11DDA659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796925"/>
          </a:xfrm>
        </p:spPr>
        <p:txBody>
          <a:bodyPr/>
          <a:lstStyle/>
          <a:p>
            <a:pPr>
              <a:defRPr/>
            </a:pP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Questions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015C15F6-1E71-42A2-AF2B-6B84BE08B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143000"/>
            <a:ext cx="8286750" cy="535781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possibilities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create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an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efficient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effective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interface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between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university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industry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pPr>
              <a:buFont typeface="Arial" charset="0"/>
              <a:buNone/>
              <a:defRPr/>
            </a:pP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Scienceparks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/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Technoparks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lvl="1">
              <a:buFont typeface="Arial" charset="0"/>
              <a:buChar char="–"/>
              <a:defRPr/>
            </a:pP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Centers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Excellence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Technology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Innovation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Centers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Industrial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PhD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Schemes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>
              <a:buFont typeface="Arial" charset="0"/>
              <a:buChar char="–"/>
              <a:defRPr/>
            </a:pP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…………..</a:t>
            </a:r>
          </a:p>
          <a:p>
            <a:pPr lvl="1">
              <a:buFont typeface="Arial" charset="0"/>
              <a:buNone/>
              <a:defRPr/>
            </a:pPr>
            <a:endParaRPr lang="tr-TR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FAFCB64A-14F2-4F87-A114-2AF3160F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FD0A46-1890-4005-930D-9B06B383F541}" type="slidenum">
              <a:rPr lang="en-US" altLang="nl-BE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F941FE9-9767-4923-9917-E033A49F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8143875" cy="857250"/>
          </a:xfrm>
        </p:spPr>
        <p:txBody>
          <a:bodyPr/>
          <a:lstStyle/>
          <a:p>
            <a:pPr>
              <a:defRPr/>
            </a:pP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Questions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893ADBDF-6042-45B8-96FA-6844AD341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857250"/>
            <a:ext cx="8358187" cy="57150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3600" b="1" dirty="0" err="1">
                <a:solidFill>
                  <a:schemeClr val="bg1">
                    <a:lumMod val="50000"/>
                  </a:schemeClr>
                </a:solidFill>
              </a:rPr>
              <a:t>Industrial</a:t>
            </a:r>
            <a:r>
              <a:rPr lang="tr-TR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3600" b="1" dirty="0" err="1">
                <a:solidFill>
                  <a:schemeClr val="bg1">
                    <a:lumMod val="50000"/>
                  </a:schemeClr>
                </a:solidFill>
              </a:rPr>
              <a:t>PhD</a:t>
            </a:r>
            <a:r>
              <a:rPr lang="tr-TR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3600" b="1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endParaRPr lang="tr-TR" sz="3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tr-TR" sz="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needs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industry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>
              <a:buFont typeface="Arial" charset="0"/>
              <a:buNone/>
              <a:defRPr/>
            </a:pP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capabilities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universities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>
              <a:buFont typeface="Arial" charset="0"/>
              <a:buNone/>
              <a:defRPr/>
            </a:pP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			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kind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instrument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should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be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used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>
              <a:buFont typeface="Arial" charset="0"/>
              <a:buNone/>
              <a:defRPr/>
            </a:pP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Joint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programming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may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be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one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most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suitable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instrument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industrial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PhD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ITN, COFUND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should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be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used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creating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new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opportunities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industrial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PhD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in MC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Actions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lvl="1">
              <a:buFont typeface="Arial" charset="0"/>
              <a:buChar char="–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MC has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reached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50 000  MC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fellows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2010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1">
              <a:buFont typeface="Arial" charset="0"/>
              <a:buChar char="–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heading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reach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90 000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2013</a:t>
            </a:r>
          </a:p>
          <a:p>
            <a:pPr>
              <a:buFont typeface="Arial" charset="0"/>
              <a:buNone/>
              <a:defRPr/>
            </a:pP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tr-TR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tr-TR" sz="2400" dirty="0"/>
          </a:p>
          <a:p>
            <a:pPr>
              <a:buFont typeface="Arial" charset="0"/>
              <a:buNone/>
              <a:defRPr/>
            </a:pPr>
            <a:endParaRPr lang="tr-TR" sz="2400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5741780A-BFCE-471A-B701-E112FD7ED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D92018-90A2-4400-B3CE-9CD9ABB9734E}" type="slidenum">
              <a:rPr lang="en-US" altLang="nl-BE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987DB0AB-BFB9-4F7A-80E7-FE899F81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Conclusion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EBF9D33F-1FDF-4DC3-AB74-10D2E8A0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Speed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change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is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high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There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is a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need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ACTION </a:t>
            </a:r>
          </a:p>
          <a:p>
            <a:pPr>
              <a:buFont typeface="Arial" charset="0"/>
              <a:buNone/>
              <a:defRPr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				not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tomorrow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but……… NOW</a:t>
            </a:r>
          </a:p>
          <a:p>
            <a:pPr lvl="1">
              <a:buFont typeface="Arial" charset="0"/>
              <a:buNone/>
              <a:defRPr/>
            </a:pP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buFont typeface="Arial" charset="0"/>
              <a:buNone/>
              <a:defRPr/>
            </a:pP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Without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question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</a:p>
          <a:p>
            <a:pPr algn="r"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requires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new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mind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-set in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Higher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Education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World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buFont typeface="Arial" charset="0"/>
              <a:buNone/>
              <a:defRPr/>
            </a:pPr>
            <a:endParaRPr lang="tr-TR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4C7D008A-0345-4A15-AF40-32EEC5F3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23EB7C-1DEC-4E62-823A-EC62A38ECCD1}" type="slidenum">
              <a:rPr lang="en-US" altLang="nl-BE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BA5C3D7A-B57F-4123-96A6-33A0703FA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buFont typeface="Arial" charset="0"/>
              <a:buNone/>
              <a:defRPr/>
            </a:pPr>
            <a:endParaRPr lang="tr-TR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tr-TR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tr-TR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tr-TR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Thank</a:t>
            </a:r>
            <a:r>
              <a:rPr lang="tr-TR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You</a:t>
            </a:r>
            <a:endParaRPr lang="tr-TR" dirty="0">
              <a:solidFill>
                <a:schemeClr val="accent6"/>
              </a:solidFill>
            </a:endParaRPr>
          </a:p>
          <a:p>
            <a:pPr>
              <a:buFont typeface="Arial" charset="0"/>
              <a:buNone/>
              <a:defRPr/>
            </a:pPr>
            <a:endParaRPr lang="tr-TR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16F1CA04-3714-4B85-B0D4-277AE6E4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DEE7C5-FC4D-494C-AB39-3DA99F7E4E44}" type="slidenum">
              <a:rPr lang="en-US" altLang="nl-BE">
                <a:solidFill>
                  <a:srgbClr val="898989"/>
                </a:solidFill>
              </a:rPr>
              <a:pPr eaLnBrk="1" hangingPunct="1"/>
              <a:t>24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FF4EA65D-B663-4737-A071-4719C482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Some</a:t>
            </a: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Statements</a:t>
            </a:r>
            <a:b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Prologue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Tragedy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parados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chorus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tr-T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336956C0-4364-403F-A430-2B1F79C1A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500188"/>
            <a:ext cx="8358187" cy="50006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Universities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key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energy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Intellectual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social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creative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We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energy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warm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our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future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We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more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international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centers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excellence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We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be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more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attractive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international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talent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We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reclaim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our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leadership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sciences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We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reclaim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our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leadership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social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sciences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humanities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18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Jo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Ritzen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, “ A Drama of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European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Universities”2009, Prag, EUA</a:t>
            </a:r>
          </a:p>
          <a:p>
            <a:pPr>
              <a:buFont typeface="Arial" charset="0"/>
              <a:buNone/>
              <a:defRPr/>
            </a:pP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tr-TR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B343C45D-D433-4776-96FA-300DD9FD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45ACC3-A1BB-463F-9A2D-D45277C15D45}" type="slidenum">
              <a:rPr lang="en-US" altLang="nl-BE">
                <a:solidFill>
                  <a:srgbClr val="898989"/>
                </a:solidFill>
              </a:rPr>
              <a:pPr eaLnBrk="1" hangingPunct="1"/>
              <a:t>3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F6726548-9427-42CB-99CA-7314FBFD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Demand</a:t>
            </a: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Supply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8620B1CF-D394-406D-81F6-34FB89D99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85875"/>
            <a:ext cx="8429625" cy="5214938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Demand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Talent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as a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major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international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competition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Discovery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new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talent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as a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major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social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cohesion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Supply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of HE </a:t>
            </a:r>
          </a:p>
          <a:p>
            <a:pPr lvl="1">
              <a:buFont typeface="Arial" charset="0"/>
              <a:buChar char="–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Slow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adapt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social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needs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HE is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loosing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status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Fewer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students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fewer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finance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lower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reputation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….</a:t>
            </a:r>
          </a:p>
          <a:p>
            <a:pPr lvl="1">
              <a:buFont typeface="Arial" charset="0"/>
              <a:buChar char="–"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Supply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graduates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inadequate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match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constant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increase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demand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graduates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Can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overcome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its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fobia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tuition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fees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lvl="1">
              <a:buFont typeface="Arial" charset="0"/>
              <a:buNone/>
              <a:defRPr/>
            </a:pP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Jo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Ritzen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, “ A Drama of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European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Universities”2009, Prag, EUA</a:t>
            </a:r>
          </a:p>
          <a:p>
            <a:pPr lvl="1">
              <a:buFont typeface="Arial" charset="0"/>
              <a:buNone/>
              <a:defRPr/>
            </a:pP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		            “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European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Universities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stand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chance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in Global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Competition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?”</a:t>
            </a:r>
          </a:p>
          <a:p>
            <a:pPr lvl="1">
              <a:buFont typeface="Arial" charset="0"/>
              <a:buNone/>
              <a:defRPr/>
            </a:pPr>
            <a:endParaRPr lang="tr-TR" sz="1800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1E3E98F4-5255-4846-B6FD-7786AD28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B146B7-6B6E-484D-AB7C-18BFC1BF9EDD}" type="slidenum">
              <a:rPr lang="en-US" altLang="nl-BE">
                <a:solidFill>
                  <a:srgbClr val="898989"/>
                </a:solidFill>
              </a:rPr>
              <a:pPr eaLnBrk="1" hangingPunct="1"/>
              <a:t>4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99D0339-7F05-4C43-8D2E-2BEFAD5F3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New </a:t>
            </a:r>
            <a:r>
              <a:rPr lang="tr-TR" sz="3200" b="1" dirty="0" err="1">
                <a:solidFill>
                  <a:schemeClr val="accent6">
                    <a:lumMod val="75000"/>
                  </a:schemeClr>
                </a:solidFill>
              </a:rPr>
              <a:t>Statements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48D7149-4284-4D51-9D0E-2255728DE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New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Avenues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needed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European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Statute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European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Finance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European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Scholarships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loans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Innovation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Research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new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Avenues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Mobility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researchers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limited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differences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pension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rights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between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countries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Bilateral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agreements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recognition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researchers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other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countries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  <a:p>
            <a:pPr lvl="4">
              <a:buFont typeface="Arial" charset="0"/>
              <a:buNone/>
              <a:defRPr/>
            </a:pP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						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Jo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</a:rPr>
              <a:t>Ritzen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, 2010</a:t>
            </a: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D839FB96-998F-4181-A8D0-EC41A3C78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70CA31-9F52-48E9-8EC7-1196FEC508F4}" type="slidenum">
              <a:rPr lang="en-US" altLang="nl-BE">
                <a:solidFill>
                  <a:srgbClr val="898989"/>
                </a:solidFill>
              </a:rPr>
              <a:pPr eaLnBrk="1" hangingPunct="1"/>
              <a:t>5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DD094088-194F-4037-9CDE-8F5C167E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b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tr-TR" sz="3600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Facts</a:t>
            </a:r>
            <a: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I</a:t>
            </a:r>
            <a:br>
              <a:rPr lang="tr-TR" sz="3600" dirty="0">
                <a:solidFill>
                  <a:schemeClr val="accent6"/>
                </a:solidFill>
              </a:rPr>
            </a:br>
            <a:endParaRPr lang="tr-TR" sz="3600" dirty="0">
              <a:solidFill>
                <a:schemeClr val="accent6"/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B7340E57-DBA3-4AA0-B064-CB7238739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7859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tr-T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Financial</a:t>
            </a:r>
            <a:r>
              <a:rPr lang="tr-T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accent6">
                    <a:lumMod val="75000"/>
                  </a:schemeClr>
                </a:solidFill>
              </a:rPr>
              <a:t>Resources</a:t>
            </a:r>
            <a:endParaRPr lang="tr-T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tr-TR" sz="2400" dirty="0"/>
          </a:p>
          <a:p>
            <a:pPr>
              <a:buFont typeface="Arial" charset="0"/>
              <a:buNone/>
              <a:defRPr/>
            </a:pPr>
            <a:r>
              <a:rPr lang="tr-TR" sz="2400" dirty="0"/>
              <a:t>		       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R&amp;D %GDP        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Busi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Exp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%GDP      HE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Invest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%GDP</a:t>
            </a:r>
          </a:p>
          <a:p>
            <a:pPr>
              <a:buFont typeface="Arial" charset="0"/>
              <a:buChar char="•"/>
              <a:defRPr/>
            </a:pP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EU		1.84 %(2006)	 1.00  % (2005)      1.30 %(2004) </a:t>
            </a:r>
          </a:p>
          <a:p>
            <a:pPr>
              <a:buFont typeface="Arial" charset="0"/>
              <a:buNone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Japan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 	3.39 %		 2.62 %		       1.85 %	</a:t>
            </a:r>
          </a:p>
          <a:p>
            <a:pPr>
              <a:buFont typeface="Arial" charset="0"/>
              <a:buNone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USA		2.61 %		 1.69 %		       2.45 %</a:t>
            </a:r>
            <a:endParaRPr lang="tr-TR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dirty="0">
                <a:solidFill>
                  <a:schemeClr val="bg1">
                    <a:lumMod val="50000"/>
                  </a:schemeClr>
                </a:solidFill>
              </a:rPr>
              <a:t>				</a:t>
            </a:r>
          </a:p>
          <a:p>
            <a:pPr lvl="2">
              <a:buFont typeface="Arial" charset="0"/>
              <a:buNone/>
              <a:defRPr/>
            </a:pPr>
            <a:r>
              <a:rPr lang="tr-TR" sz="1200" dirty="0">
                <a:solidFill>
                  <a:schemeClr val="bg1">
                    <a:lumMod val="50000"/>
                  </a:schemeClr>
                </a:solidFill>
              </a:rPr>
              <a:t>									                                                                                                                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Frans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van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bg1">
                    <a:lumMod val="50000"/>
                  </a:schemeClr>
                </a:solidFill>
              </a:rPr>
              <a:t>Vught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,2009</a:t>
            </a:r>
          </a:p>
          <a:p>
            <a:pPr>
              <a:buFont typeface="Arial" charset="0"/>
              <a:buNone/>
              <a:defRPr/>
            </a:pPr>
            <a:endParaRPr lang="tr-TR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17A9E06F-98E9-4EC6-85E8-E0ACD3C5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E44B89-6F2A-40DE-B89B-14C579F331A1}" type="slidenum">
              <a:rPr lang="en-US" altLang="nl-BE">
                <a:solidFill>
                  <a:srgbClr val="898989"/>
                </a:solidFill>
              </a:rPr>
              <a:pPr eaLnBrk="1" hangingPunct="1"/>
              <a:t>6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07D2F380-1B77-4362-ABCC-380CA8D6D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Facts</a:t>
            </a:r>
            <a: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II</a:t>
            </a:r>
            <a:br>
              <a:rPr lang="tr-TR" sz="3600" dirty="0">
                <a:solidFill>
                  <a:schemeClr val="accent6"/>
                </a:solidFill>
              </a:rPr>
            </a:br>
            <a:endParaRPr lang="tr-TR" sz="36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BD04CB30-A735-48AA-A245-8E117E435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7156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800" b="1" dirty="0" err="1">
                <a:solidFill>
                  <a:schemeClr val="accent6"/>
                </a:solidFill>
              </a:rPr>
              <a:t>Number</a:t>
            </a:r>
            <a:r>
              <a:rPr lang="tr-TR" sz="2800" b="1" dirty="0">
                <a:solidFill>
                  <a:schemeClr val="accent6"/>
                </a:solidFill>
              </a:rPr>
              <a:t> of </a:t>
            </a:r>
            <a:r>
              <a:rPr lang="tr-TR" sz="2800" b="1" dirty="0" err="1">
                <a:solidFill>
                  <a:schemeClr val="accent6"/>
                </a:solidFill>
              </a:rPr>
              <a:t>Researchers</a:t>
            </a:r>
            <a:endParaRPr lang="tr-TR" sz="2800" b="1" dirty="0">
              <a:solidFill>
                <a:schemeClr val="accent6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tr-TR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number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full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time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equivalent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researchers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(FTE) 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per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thousand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labor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force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participants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amounted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5.4 in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EU in 2003,</a:t>
            </a:r>
          </a:p>
          <a:p>
            <a:pPr>
              <a:buFont typeface="Arial" charset="0"/>
              <a:buNone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compared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Arial" charset="0"/>
              <a:buChar char="•"/>
              <a:defRPr/>
            </a:pPr>
            <a:endParaRPr lang="tr-TR" sz="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10.1 in   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japan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 9.0 in    USA</a:t>
            </a:r>
          </a:p>
          <a:p>
            <a:pPr>
              <a:buFont typeface="Arial" charset="0"/>
              <a:buChar char="•"/>
              <a:defRPr/>
            </a:pPr>
            <a:endParaRPr lang="tr-TR" sz="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Researchers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employed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business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sector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49%	EU	</a:t>
            </a:r>
          </a:p>
          <a:p>
            <a:pPr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69%	</a:t>
            </a:r>
            <a:r>
              <a:rPr lang="tr-TR" sz="2400" b="1" dirty="0" err="1">
                <a:solidFill>
                  <a:schemeClr val="bg1">
                    <a:lumMod val="50000"/>
                  </a:schemeClr>
                </a:solidFill>
              </a:rPr>
              <a:t>Japan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80%	USA</a:t>
            </a:r>
            <a:endParaRPr lang="tr-TR" sz="2400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3DA450C7-E5AC-46E9-B6C7-1EC3785F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4AD9BF-5AAC-46DA-BC99-8387873233DC}" type="slidenum">
              <a:rPr lang="en-US" altLang="nl-BE">
                <a:solidFill>
                  <a:srgbClr val="898989"/>
                </a:solidFill>
              </a:rPr>
              <a:pPr eaLnBrk="1" hangingPunct="1"/>
              <a:t>7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460CC6A9-450A-47D9-8D3B-E22A1546A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654050"/>
          </a:xfrm>
        </p:spPr>
        <p:txBody>
          <a:bodyPr/>
          <a:lstStyle/>
          <a:p>
            <a:pPr algn="l">
              <a:defRPr/>
            </a:pPr>
            <a:b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tr-TR" sz="3600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Facts</a:t>
            </a:r>
            <a:r>
              <a:rPr lang="tr-TR" sz="36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III</a:t>
            </a:r>
            <a:br>
              <a:rPr lang="tr-TR" sz="3600" dirty="0">
                <a:solidFill>
                  <a:schemeClr val="accent6"/>
                </a:solidFill>
              </a:rPr>
            </a:br>
            <a:endParaRPr lang="tr-TR" sz="36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35AD1B05-C56C-4938-A3DA-1DD0F315E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000125"/>
            <a:ext cx="8358187" cy="52863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		    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World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share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Sci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Publ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.         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Publ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./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million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population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EU 		38%			639</a:t>
            </a:r>
          </a:p>
          <a:p>
            <a:pPr>
              <a:buFont typeface="Arial" charset="0"/>
              <a:buChar char="•"/>
              <a:defRPr/>
            </a:pP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USA		33%			809</a:t>
            </a:r>
          </a:p>
          <a:p>
            <a:pPr>
              <a:buFont typeface="Arial" charset="0"/>
              <a:buChar char="•"/>
              <a:defRPr/>
            </a:pP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Japan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	  9%			569</a:t>
            </a:r>
          </a:p>
          <a:p>
            <a:pPr>
              <a:buFont typeface="Arial" charset="0"/>
              <a:buNone/>
              <a:defRPr/>
            </a:pPr>
            <a:endParaRPr lang="tr-TR" sz="2000" b="1" dirty="0"/>
          </a:p>
          <a:p>
            <a:pPr>
              <a:buFont typeface="Arial" charset="0"/>
              <a:buNone/>
              <a:defRPr/>
            </a:pPr>
            <a:r>
              <a:rPr lang="tr-TR" sz="2400" b="1" dirty="0">
                <a:solidFill>
                  <a:schemeClr val="accent6"/>
                </a:solidFill>
              </a:rPr>
              <a:t>Patent </a:t>
            </a:r>
            <a:r>
              <a:rPr lang="tr-TR" sz="2400" b="1" dirty="0" err="1">
                <a:solidFill>
                  <a:schemeClr val="accent6"/>
                </a:solidFill>
              </a:rPr>
              <a:t>Applications</a:t>
            </a:r>
            <a:endParaRPr lang="tr-TR" sz="2400" b="1" dirty="0"/>
          </a:p>
          <a:p>
            <a:pPr>
              <a:buFont typeface="Arial" charset="0"/>
              <a:buChar char="•"/>
              <a:defRPr/>
            </a:pP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31 % EU	33 % USA           16 %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japan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   (2005)</a:t>
            </a:r>
          </a:p>
          <a:p>
            <a:pPr>
              <a:buFont typeface="Arial" charset="0"/>
              <a:buNone/>
              <a:defRPr/>
            </a:pPr>
            <a:endParaRPr lang="tr-TR" sz="2000" b="1" dirty="0"/>
          </a:p>
          <a:p>
            <a:pPr>
              <a:buFont typeface="Arial" charset="0"/>
              <a:buNone/>
              <a:defRPr/>
            </a:pPr>
            <a:r>
              <a:rPr lang="tr-TR" sz="2400" b="1" dirty="0" err="1">
                <a:solidFill>
                  <a:schemeClr val="accent6"/>
                </a:solidFill>
              </a:rPr>
              <a:t>Between</a:t>
            </a:r>
            <a:r>
              <a:rPr lang="tr-TR" sz="2400" b="1" dirty="0">
                <a:solidFill>
                  <a:schemeClr val="accent6"/>
                </a:solidFill>
              </a:rPr>
              <a:t> 2000-2005	</a:t>
            </a:r>
          </a:p>
          <a:p>
            <a:pPr>
              <a:buFont typeface="Arial" charset="0"/>
              <a:buNone/>
              <a:defRPr/>
            </a:pPr>
            <a:r>
              <a:rPr lang="tr-TR" sz="2400" b="1" dirty="0">
                <a:solidFill>
                  <a:schemeClr val="accent6"/>
                </a:solidFill>
              </a:rPr>
              <a:t>Patent </a:t>
            </a:r>
            <a:r>
              <a:rPr lang="tr-TR" sz="2400" b="1" dirty="0" err="1">
                <a:solidFill>
                  <a:schemeClr val="accent6"/>
                </a:solidFill>
              </a:rPr>
              <a:t>applications</a:t>
            </a:r>
            <a:r>
              <a:rPr lang="tr-TR" sz="2400" b="1" dirty="0">
                <a:solidFill>
                  <a:schemeClr val="accent6"/>
                </a:solidFill>
              </a:rPr>
              <a:t>  </a:t>
            </a:r>
            <a:r>
              <a:rPr lang="tr-TR" sz="2400" b="1" dirty="0" err="1">
                <a:solidFill>
                  <a:schemeClr val="accent6"/>
                </a:solidFill>
              </a:rPr>
              <a:t>increased</a:t>
            </a:r>
            <a:r>
              <a:rPr lang="tr-TR" sz="2400" b="1" dirty="0">
                <a:solidFill>
                  <a:schemeClr val="accent6"/>
                </a:solidFill>
              </a:rPr>
              <a:t> </a:t>
            </a:r>
            <a:r>
              <a:rPr lang="tr-TR" sz="2400" b="1" dirty="0" err="1">
                <a:solidFill>
                  <a:schemeClr val="accent6"/>
                </a:solidFill>
              </a:rPr>
              <a:t>dramatically</a:t>
            </a:r>
            <a:r>
              <a:rPr lang="tr-TR" sz="2400" b="1" dirty="0">
                <a:solidFill>
                  <a:schemeClr val="accent6"/>
                </a:solidFill>
              </a:rPr>
              <a:t> in </a:t>
            </a:r>
            <a:r>
              <a:rPr lang="tr-TR" sz="2400" b="1" dirty="0" err="1">
                <a:solidFill>
                  <a:schemeClr val="accent6"/>
                </a:solidFill>
              </a:rPr>
              <a:t>Asian</a:t>
            </a:r>
            <a:r>
              <a:rPr lang="tr-TR" sz="2400" b="1" dirty="0">
                <a:solidFill>
                  <a:schemeClr val="accent6"/>
                </a:solidFill>
              </a:rPr>
              <a:t> </a:t>
            </a:r>
            <a:r>
              <a:rPr lang="tr-TR" sz="2400" b="1" dirty="0" err="1">
                <a:solidFill>
                  <a:schemeClr val="accent6"/>
                </a:solidFill>
              </a:rPr>
              <a:t>countries</a:t>
            </a:r>
            <a:endParaRPr lang="tr-TR" sz="2400" b="1" dirty="0">
              <a:solidFill>
                <a:schemeClr val="accent6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tr-TR" sz="2000" b="1" dirty="0">
              <a:solidFill>
                <a:schemeClr val="accent6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India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   241%</a:t>
            </a:r>
          </a:p>
          <a:p>
            <a:pPr>
              <a:buFont typeface="Arial" charset="0"/>
              <a:buChar char="•"/>
              <a:defRPr/>
            </a:pP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China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 137%</a:t>
            </a:r>
            <a:r>
              <a:rPr lang="tr-TR" sz="2000" b="1" dirty="0">
                <a:solidFill>
                  <a:schemeClr val="accent6"/>
                </a:solidFill>
              </a:rPr>
              <a:t>	</a:t>
            </a:r>
            <a:endParaRPr lang="tr-TR" sz="2000" dirty="0"/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D7748BBC-0746-4A5F-B07E-52D728CF8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86FE47-106A-433F-A86E-62F3A5FFD4A1}" type="slidenum">
              <a:rPr lang="en-US" altLang="nl-BE">
                <a:solidFill>
                  <a:srgbClr val="898989"/>
                </a:solidFill>
              </a:rPr>
              <a:pPr eaLnBrk="1" hangingPunct="1"/>
              <a:t>8</a:t>
            </a:fld>
            <a:endParaRPr lang="en-US" altLang="nl-BE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Slayt Numarası Yer Tutucusu">
            <a:extLst>
              <a:ext uri="{FF2B5EF4-FFF2-40B4-BE49-F238E27FC236}">
                <a16:creationId xmlns:a16="http://schemas.microsoft.com/office/drawing/2014/main" id="{63161430-4C25-469E-AC4D-9584C0D0CB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205AEA-CA80-45AE-8BB9-3551E1931C85}" type="slidenum">
              <a:rPr lang="tr-TR" altLang="nl-BE">
                <a:solidFill>
                  <a:srgbClr val="898989"/>
                </a:solidFill>
              </a:rPr>
              <a:pPr eaLnBrk="1" hangingPunct="1"/>
              <a:t>9</a:t>
            </a:fld>
            <a:endParaRPr lang="tr-TR" altLang="nl-BE">
              <a:solidFill>
                <a:srgbClr val="898989"/>
              </a:solidFill>
            </a:endParaRP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993BCDC-85C7-4E94-9D3F-A95CA18EF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tr-TR" altLang="nl-BE"/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BB254E58-3A06-4F0E-BCA1-6B73143B2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500063"/>
            <a:ext cx="82153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Annual rate of growth of scientific publications, </a:t>
            </a:r>
            <a:br>
              <a:rPr lang="tr-TR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n-A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1995-2005</a:t>
            </a:r>
            <a:br>
              <a:rPr lang="tr-TR" dirty="0">
                <a:latin typeface="+mn-lt"/>
              </a:rPr>
            </a:br>
            <a:r>
              <a:rPr lang="tr-TR" sz="18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Turkey</a:t>
            </a:r>
            <a:r>
              <a:rPr lang="tr-TR" sz="1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11.6%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728246FB-7EE6-4F68-B851-B78A8790436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42938" y="1928813"/>
          <a:ext cx="7720012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Grafik" r:id="rId4" imgW="8239135" imgH="4533804" progId="MSGraph.Chart.8">
                  <p:embed followColorScheme="full"/>
                </p:oleObj>
              </mc:Choice>
              <mc:Fallback>
                <p:oleObj name="Grafik" r:id="rId4" imgW="8239135" imgH="4533804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928813"/>
                        <a:ext cx="7720012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5">
            <a:extLst>
              <a:ext uri="{FF2B5EF4-FFF2-40B4-BE49-F238E27FC236}">
                <a16:creationId xmlns:a16="http://schemas.microsoft.com/office/drawing/2014/main" id="{B44C0F1C-C589-40BA-9AE3-E65438227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6143625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Simon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tr-TR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Marginson</a:t>
            </a:r>
            <a:r>
              <a:rPr lang="tr-T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2008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7940</TotalTime>
  <Words>1482</Words>
  <Application>Microsoft Office PowerPoint</Application>
  <PresentationFormat>Diavoorstelling (4:3)</PresentationFormat>
  <Paragraphs>257</Paragraphs>
  <Slides>24</Slides>
  <Notes>24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Ofis Teması</vt:lpstr>
      <vt:lpstr>Microsoft Graph Grafiği</vt:lpstr>
      <vt:lpstr>   </vt:lpstr>
      <vt:lpstr>           Overview </vt:lpstr>
      <vt:lpstr>Some Statements Prologue: Tragedy- parados (chorus)</vt:lpstr>
      <vt:lpstr>Demand and Supply</vt:lpstr>
      <vt:lpstr>New Statements</vt:lpstr>
      <vt:lpstr> Facts  I </vt:lpstr>
      <vt:lpstr> Facts  II </vt:lpstr>
      <vt:lpstr> Facts III </vt:lpstr>
      <vt:lpstr>Annual rate of growth of scientific publications,  1995-2005 Turkey 11.6%</vt:lpstr>
      <vt:lpstr>      Facts IV   </vt:lpstr>
      <vt:lpstr>EC Europe 2020 Flagship Initiative to achieve Innovation Union: Some Committements</vt:lpstr>
      <vt:lpstr>EC Europe 2020 Flagship Initiative to achieve Innovation Union</vt:lpstr>
      <vt:lpstr>EC Europe 2020 Flagship Initiative to achieve Innovation Union, the following is needed</vt:lpstr>
      <vt:lpstr>EC Europe 2020 Flagship Initiative  to achieve Innovation Union, the following is needed</vt:lpstr>
      <vt:lpstr> EC Europe 2020 Flagship Initiative  to achieve Innovation Union, the following is needed</vt:lpstr>
      <vt:lpstr>Prepearing Europe for  a New Renaissance : A Strategic View of the ERAB Recommendations</vt:lpstr>
      <vt:lpstr>Prepearing Europe for s New renaissance : A Strategic View of the ERA :ERAB Recommendations</vt:lpstr>
      <vt:lpstr>Some Thoughts</vt:lpstr>
      <vt:lpstr>Challenges for “Innovation Union”</vt:lpstr>
      <vt:lpstr>Challenges</vt:lpstr>
      <vt:lpstr>Questions</vt:lpstr>
      <vt:lpstr>Questions</vt:lpstr>
      <vt:lpstr>Conclusion</vt:lpstr>
      <vt:lpstr>PowerPoint-presentatie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Asaglamer</dc:creator>
  <cp:lastModifiedBy>Linda Springael</cp:lastModifiedBy>
  <cp:revision>876</cp:revision>
  <dcterms:created xsi:type="dcterms:W3CDTF">2006-04-13T06:22:18Z</dcterms:created>
  <dcterms:modified xsi:type="dcterms:W3CDTF">2019-08-20T11:38:44Z</dcterms:modified>
</cp:coreProperties>
</file>