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73" r:id="rId4"/>
    <p:sldId id="258" r:id="rId5"/>
    <p:sldId id="260" r:id="rId6"/>
    <p:sldId id="274" r:id="rId7"/>
    <p:sldId id="262" r:id="rId8"/>
    <p:sldId id="261" r:id="rId9"/>
    <p:sldId id="263" r:id="rId10"/>
    <p:sldId id="275" r:id="rId11"/>
    <p:sldId id="264" r:id="rId12"/>
    <p:sldId id="265" r:id="rId13"/>
    <p:sldId id="266" r:id="rId14"/>
    <p:sldId id="276" r:id="rId15"/>
    <p:sldId id="267" r:id="rId16"/>
    <p:sldId id="268" r:id="rId17"/>
    <p:sldId id="269" r:id="rId18"/>
    <p:sldId id="27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4660"/>
  </p:normalViewPr>
  <p:slideViewPr>
    <p:cSldViewPr snapToGrid="0" snapToObjects="1">
      <p:cViewPr>
        <p:scale>
          <a:sx n="102" d="100"/>
          <a:sy n="102" d="100"/>
        </p:scale>
        <p:origin x="-744" y="24"/>
      </p:cViewPr>
      <p:guideLst>
        <p:guide orient="horz" pos="2920"/>
        <p:guide orient="horz" pos="397"/>
        <p:guide orient="horz" pos="815"/>
        <p:guide pos="420"/>
        <p:guide pos="53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04933-2342-4CA2-920D-6CFAE4AF42F0}" type="datetimeFigureOut">
              <a:rPr lang="en-US" smtClean="0"/>
              <a:pPr/>
              <a:t>11/16/2015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8C508-9378-416B-A78D-286D55287404}" type="slidenum">
              <a:rPr lang="en-US" smtClean="0"/>
              <a:pPr/>
              <a:t>‹#›</a:t>
            </a:fld>
            <a:endParaRPr lang="en-US"/>
          </a:p>
        </p:txBody>
      </p:sp>
    </p:spTree>
    <p:extLst>
      <p:ext uri="{BB962C8B-B14F-4D97-AF65-F5344CB8AC3E}">
        <p14:creationId xmlns:p14="http://schemas.microsoft.com/office/powerpoint/2010/main" val="27886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image">
    <p:spTree>
      <p:nvGrpSpPr>
        <p:cNvPr id="1" name=""/>
        <p:cNvGrpSpPr/>
        <p:nvPr/>
      </p:nvGrpSpPr>
      <p:grpSpPr>
        <a:xfrm>
          <a:off x="0" y="0"/>
          <a:ext cx="0" cy="0"/>
          <a:chOff x="0" y="0"/>
          <a:chExt cx="0" cy="0"/>
        </a:xfrm>
      </p:grpSpPr>
      <p:pic>
        <p:nvPicPr>
          <p:cNvPr id="12" name="Picture 11" descr="pics 16-9_Law.jpg"/>
          <p:cNvPicPr>
            <a:picLocks noChangeAspect="1"/>
          </p:cNvPicPr>
          <p:nvPr userDrawn="1"/>
        </p:nvPicPr>
        <p:blipFill>
          <a:blip r:embed="rId2" cstate="print"/>
          <a:stretch>
            <a:fillRect/>
          </a:stretch>
        </p:blipFill>
        <p:spPr>
          <a:xfrm>
            <a:off x="2578346" y="1"/>
            <a:ext cx="6565652" cy="5143500"/>
          </a:xfrm>
          <a:prstGeom prst="rect">
            <a:avLst/>
          </a:prstGeom>
        </p:spPr>
      </p:pic>
      <p:grpSp>
        <p:nvGrpSpPr>
          <p:cNvPr id="24" name="Group 23"/>
          <p:cNvGrpSpPr/>
          <p:nvPr userDrawn="1"/>
        </p:nvGrpSpPr>
        <p:grpSpPr>
          <a:xfrm>
            <a:off x="0" y="0"/>
            <a:ext cx="9143998" cy="5143501"/>
            <a:chOff x="0" y="0"/>
            <a:chExt cx="9143998" cy="5143501"/>
          </a:xfrm>
        </p:grpSpPr>
        <p:sp>
          <p:nvSpPr>
            <p:cNvPr id="25" name="Freeform 24"/>
            <p:cNvSpPr/>
            <p:nvPr userDrawn="1"/>
          </p:nvSpPr>
          <p:spPr>
            <a:xfrm>
              <a:off x="203847" y="0"/>
              <a:ext cx="7053111" cy="5090354"/>
            </a:xfrm>
            <a:custGeom>
              <a:avLst/>
              <a:gdLst>
                <a:gd name="connsiteX0" fmla="*/ 3878920 w 7053111"/>
                <a:gd name="connsiteY0" fmla="*/ 0 h 5090354"/>
                <a:gd name="connsiteX1" fmla="*/ 7053111 w 7053111"/>
                <a:gd name="connsiteY1" fmla="*/ 3162543 h 5090354"/>
                <a:gd name="connsiteX2" fmla="*/ 5113651 w 7053111"/>
                <a:gd name="connsiteY2" fmla="*/ 5090354 h 5090354"/>
                <a:gd name="connsiteX3" fmla="*/ 0 w 7053111"/>
                <a:gd name="connsiteY3" fmla="*/ 5090354 h 5090354"/>
                <a:gd name="connsiteX4" fmla="*/ 3878920 w 7053111"/>
                <a:gd name="connsiteY4" fmla="*/ 0 h 509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111" h="5090354">
                  <a:moveTo>
                    <a:pt x="3878920" y="0"/>
                  </a:moveTo>
                  <a:lnTo>
                    <a:pt x="7053111" y="3162543"/>
                  </a:lnTo>
                  <a:lnTo>
                    <a:pt x="5113651" y="5090354"/>
                  </a:lnTo>
                  <a:lnTo>
                    <a:pt x="0" y="5090354"/>
                  </a:lnTo>
                  <a:lnTo>
                    <a:pt x="38789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userDrawn="1"/>
          </p:nvSpPr>
          <p:spPr>
            <a:xfrm>
              <a:off x="0" y="0"/>
              <a:ext cx="40830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userDrawn="1"/>
          </p:nvSpPr>
          <p:spPr>
            <a:xfrm flipH="1">
              <a:off x="0" y="4787901"/>
              <a:ext cx="9143998"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ctrTitle"/>
          </p:nvPr>
        </p:nvSpPr>
        <p:spPr>
          <a:xfrm>
            <a:off x="666750" y="1738800"/>
            <a:ext cx="5276850" cy="923330"/>
          </a:xfrm>
        </p:spPr>
        <p:txBody>
          <a:bodyPr/>
          <a:lstStyle>
            <a:lvl1pPr>
              <a:lnSpc>
                <a:spcPts val="3600"/>
              </a:lnSpc>
              <a:defRPr sz="3200">
                <a:solidFill>
                  <a:schemeClr val="bg1"/>
                </a:solidFill>
              </a:defRPr>
            </a:lvl1pPr>
          </a:lstStyle>
          <a:p>
            <a:r>
              <a:rPr lang="en-US" noProof="0" smtClean="0"/>
              <a:t>Click to edit Master title style</a:t>
            </a:r>
            <a:endParaRPr lang="en-AU" noProof="0" dirty="0"/>
          </a:p>
        </p:txBody>
      </p:sp>
      <p:sp>
        <p:nvSpPr>
          <p:cNvPr id="5" name="Footer Placeholder 4"/>
          <p:cNvSpPr>
            <a:spLocks noGrp="1"/>
          </p:cNvSpPr>
          <p:nvPr userDrawn="1">
            <p:ph type="ftr" sz="quarter" idx="11"/>
          </p:nvPr>
        </p:nvSpPr>
        <p:spPr/>
        <p:txBody>
          <a:bodyPr/>
          <a:lstStyle/>
          <a:p>
            <a:r>
              <a:rPr lang="en-AU" noProof="0" smtClean="0"/>
              <a:t>law.uts.edu.au</a:t>
            </a:r>
            <a:endParaRPr lang="en-AU" noProof="0"/>
          </a:p>
        </p:txBody>
      </p:sp>
      <p:sp>
        <p:nvSpPr>
          <p:cNvPr id="30" name="TextBox 29"/>
          <p:cNvSpPr txBox="1"/>
          <p:nvPr userDrawn="1"/>
        </p:nvSpPr>
        <p:spPr>
          <a:xfrm>
            <a:off x="5931952" y="4490155"/>
            <a:ext cx="2933700" cy="256480"/>
          </a:xfrm>
          <a:prstGeom prst="rect">
            <a:avLst/>
          </a:prstGeom>
          <a:noFill/>
        </p:spPr>
        <p:txBody>
          <a:bodyPr wrap="square" lIns="0" tIns="0" rIns="0" bIns="0" rtlCol="0" anchor="b" anchorCtr="0">
            <a:spAutoFit/>
          </a:bodyPr>
          <a:lstStyle/>
          <a:p>
            <a:pPr algn="r">
              <a:lnSpc>
                <a:spcPts val="2000"/>
              </a:lnSpc>
            </a:pPr>
            <a:r>
              <a:rPr lang="en-AU" b="1" i="0" cap="all" baseline="0" noProof="0" dirty="0" err="1" smtClean="0">
                <a:solidFill>
                  <a:schemeClr val="tx1"/>
                </a:solidFill>
              </a:rPr>
              <a:t>UTS:Law</a:t>
            </a:r>
            <a:endParaRPr lang="en-AU" b="1" i="0" cap="all" baseline="0" noProof="0" dirty="0">
              <a:solidFill>
                <a:schemeClr val="tx1"/>
              </a:solidFill>
            </a:endParaRPr>
          </a:p>
        </p:txBody>
      </p:sp>
      <p:sp>
        <p:nvSpPr>
          <p:cNvPr id="13" name="TextBox 12"/>
          <p:cNvSpPr txBox="1"/>
          <p:nvPr userDrawn="1"/>
        </p:nvSpPr>
        <p:spPr>
          <a:xfrm>
            <a:off x="666750" y="4857979"/>
            <a:ext cx="3759200" cy="218008"/>
          </a:xfrm>
          <a:prstGeom prst="rect">
            <a:avLst/>
          </a:prstGeom>
          <a:noFill/>
        </p:spPr>
        <p:txBody>
          <a:bodyPr wrap="square" lIns="0" tIns="0" rIns="0" bIns="0" rtlCol="0">
            <a:spAutoFit/>
          </a:bodyPr>
          <a:lstStyle/>
          <a:p>
            <a:pPr>
              <a:lnSpc>
                <a:spcPts val="1680"/>
              </a:lnSpc>
            </a:pPr>
            <a:r>
              <a:rPr lang="en-AU" sz="1400" cap="all" baseline="0" noProof="0" dirty="0" smtClean="0">
                <a:solidFill>
                  <a:schemeClr val="bg1"/>
                </a:solidFill>
              </a:rPr>
              <a:t>uts </a:t>
            </a:r>
            <a:r>
              <a:rPr lang="en-AU" sz="1400" cap="all" baseline="0" noProof="0" dirty="0" err="1" smtClean="0">
                <a:solidFill>
                  <a:schemeClr val="bg1"/>
                </a:solidFill>
              </a:rPr>
              <a:t>cricos</a:t>
            </a:r>
            <a:r>
              <a:rPr lang="en-AU" sz="1400" cap="all" baseline="0" noProof="0" dirty="0" smtClean="0">
                <a:solidFill>
                  <a:schemeClr val="bg1"/>
                </a:solidFill>
              </a:rPr>
              <a:t> provider code: 00099f</a:t>
            </a:r>
            <a:endParaRPr lang="en-AU" sz="1400" cap="all" baseline="0" noProof="0" dirty="0">
              <a:solidFill>
                <a:schemeClr val="bg1"/>
              </a:solidFill>
            </a:endParaRPr>
          </a:p>
        </p:txBody>
      </p:sp>
      <p:pic>
        <p:nvPicPr>
          <p:cNvPr id="14" name="Picture 13" descr="Black-UTS-logo-Title.png"/>
          <p:cNvPicPr>
            <a:picLocks noChangeAspect="1"/>
          </p:cNvPicPr>
          <p:nvPr userDrawn="1"/>
        </p:nvPicPr>
        <p:blipFill>
          <a:blip r:embed="rId3"/>
          <a:stretch>
            <a:fillRect/>
          </a:stretch>
        </p:blipFill>
        <p:spPr>
          <a:xfrm>
            <a:off x="7025898" y="0"/>
            <a:ext cx="2118101" cy="13596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p:spTree>
      <p:nvGrpSpPr>
        <p:cNvPr id="1" name=""/>
        <p:cNvGrpSpPr/>
        <p:nvPr/>
      </p:nvGrpSpPr>
      <p:grpSpPr>
        <a:xfrm>
          <a:off x="0" y="0"/>
          <a:ext cx="0" cy="0"/>
          <a:chOff x="0" y="0"/>
          <a:chExt cx="0" cy="0"/>
        </a:xfrm>
      </p:grpSpPr>
      <p:grpSp>
        <p:nvGrpSpPr>
          <p:cNvPr id="26" name="Group 25"/>
          <p:cNvGrpSpPr/>
          <p:nvPr userDrawn="1"/>
        </p:nvGrpSpPr>
        <p:grpSpPr>
          <a:xfrm>
            <a:off x="0" y="0"/>
            <a:ext cx="9143998" cy="5143501"/>
            <a:chOff x="0" y="0"/>
            <a:chExt cx="9143998" cy="5143501"/>
          </a:xfrm>
        </p:grpSpPr>
        <p:sp>
          <p:nvSpPr>
            <p:cNvPr id="25" name="Freeform 24"/>
            <p:cNvSpPr/>
            <p:nvPr userDrawn="1"/>
          </p:nvSpPr>
          <p:spPr>
            <a:xfrm>
              <a:off x="203847" y="0"/>
              <a:ext cx="7053111" cy="5090354"/>
            </a:xfrm>
            <a:custGeom>
              <a:avLst/>
              <a:gdLst>
                <a:gd name="connsiteX0" fmla="*/ 3878920 w 7053111"/>
                <a:gd name="connsiteY0" fmla="*/ 0 h 5090354"/>
                <a:gd name="connsiteX1" fmla="*/ 7053111 w 7053111"/>
                <a:gd name="connsiteY1" fmla="*/ 3162543 h 5090354"/>
                <a:gd name="connsiteX2" fmla="*/ 5113651 w 7053111"/>
                <a:gd name="connsiteY2" fmla="*/ 5090354 h 5090354"/>
                <a:gd name="connsiteX3" fmla="*/ 0 w 7053111"/>
                <a:gd name="connsiteY3" fmla="*/ 5090354 h 5090354"/>
                <a:gd name="connsiteX4" fmla="*/ 3878920 w 7053111"/>
                <a:gd name="connsiteY4" fmla="*/ 0 h 509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111" h="5090354">
                  <a:moveTo>
                    <a:pt x="3878920" y="0"/>
                  </a:moveTo>
                  <a:lnTo>
                    <a:pt x="7053111" y="3162543"/>
                  </a:lnTo>
                  <a:lnTo>
                    <a:pt x="5113651" y="5090354"/>
                  </a:lnTo>
                  <a:lnTo>
                    <a:pt x="0" y="5090354"/>
                  </a:lnTo>
                  <a:lnTo>
                    <a:pt x="38789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0" y="0"/>
              <a:ext cx="40830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flipH="1">
              <a:off x="0" y="4787901"/>
              <a:ext cx="9143998"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ctrTitle"/>
          </p:nvPr>
        </p:nvSpPr>
        <p:spPr>
          <a:xfrm>
            <a:off x="666750" y="1738198"/>
            <a:ext cx="5276850" cy="923330"/>
          </a:xfrm>
        </p:spPr>
        <p:txBody>
          <a:bodyPr/>
          <a:lstStyle>
            <a:lvl1pPr>
              <a:lnSpc>
                <a:spcPts val="3600"/>
              </a:lnSpc>
              <a:defRPr sz="3200">
                <a:solidFill>
                  <a:schemeClr val="bg1"/>
                </a:solidFill>
              </a:defRPr>
            </a:lvl1pPr>
          </a:lstStyle>
          <a:p>
            <a:r>
              <a:rPr lang="en-US" noProof="0" smtClean="0"/>
              <a:t>Click to edit Master title style</a:t>
            </a:r>
            <a:endParaRPr lang="en-AU" noProof="0" dirty="0"/>
          </a:p>
        </p:txBody>
      </p:sp>
      <p:sp>
        <p:nvSpPr>
          <p:cNvPr id="5" name="Footer Placeholder 4"/>
          <p:cNvSpPr>
            <a:spLocks noGrp="1"/>
          </p:cNvSpPr>
          <p:nvPr userDrawn="1">
            <p:ph type="ftr" sz="quarter" idx="11"/>
          </p:nvPr>
        </p:nvSpPr>
        <p:spPr/>
        <p:txBody>
          <a:bodyPr/>
          <a:lstStyle/>
          <a:p>
            <a:r>
              <a:rPr lang="en-AU" noProof="0" smtClean="0"/>
              <a:t>law.uts.edu.au</a:t>
            </a:r>
            <a:endParaRPr lang="en-AU" noProof="0"/>
          </a:p>
        </p:txBody>
      </p:sp>
      <p:sp>
        <p:nvSpPr>
          <p:cNvPr id="9" name="TextBox 8"/>
          <p:cNvSpPr txBox="1"/>
          <p:nvPr userDrawn="1"/>
        </p:nvSpPr>
        <p:spPr>
          <a:xfrm>
            <a:off x="5931952" y="4490155"/>
            <a:ext cx="2933700" cy="256480"/>
          </a:xfrm>
          <a:prstGeom prst="rect">
            <a:avLst/>
          </a:prstGeom>
          <a:noFill/>
        </p:spPr>
        <p:txBody>
          <a:bodyPr wrap="square" lIns="0" tIns="0" rIns="0" bIns="0" rtlCol="0" anchor="b" anchorCtr="0">
            <a:spAutoFit/>
          </a:bodyPr>
          <a:lstStyle/>
          <a:p>
            <a:pPr algn="r">
              <a:lnSpc>
                <a:spcPts val="2000"/>
              </a:lnSpc>
            </a:pPr>
            <a:r>
              <a:rPr lang="en-AU" b="1" i="0" cap="all" baseline="0" noProof="0" dirty="0" err="1" smtClean="0">
                <a:solidFill>
                  <a:schemeClr val="tx1"/>
                </a:solidFill>
              </a:rPr>
              <a:t>UTS:Law</a:t>
            </a:r>
            <a:endParaRPr lang="en-AU" b="1" i="0" cap="all" baseline="0" noProof="0" dirty="0">
              <a:solidFill>
                <a:schemeClr val="tx1"/>
              </a:solidFill>
            </a:endParaRPr>
          </a:p>
        </p:txBody>
      </p:sp>
      <p:sp>
        <p:nvSpPr>
          <p:cNvPr id="11" name="TextBox 10"/>
          <p:cNvSpPr txBox="1"/>
          <p:nvPr userDrawn="1"/>
        </p:nvSpPr>
        <p:spPr>
          <a:xfrm>
            <a:off x="666750" y="4857979"/>
            <a:ext cx="3759200" cy="218008"/>
          </a:xfrm>
          <a:prstGeom prst="rect">
            <a:avLst/>
          </a:prstGeom>
          <a:noFill/>
        </p:spPr>
        <p:txBody>
          <a:bodyPr wrap="square" lIns="0" tIns="0" rIns="0" bIns="0" rtlCol="0">
            <a:spAutoFit/>
          </a:bodyPr>
          <a:lstStyle/>
          <a:p>
            <a:pPr>
              <a:lnSpc>
                <a:spcPts val="1680"/>
              </a:lnSpc>
            </a:pPr>
            <a:r>
              <a:rPr lang="en-AU" sz="1400" cap="all" baseline="0" noProof="0" dirty="0" smtClean="0">
                <a:solidFill>
                  <a:schemeClr val="bg1"/>
                </a:solidFill>
              </a:rPr>
              <a:t>uts </a:t>
            </a:r>
            <a:r>
              <a:rPr lang="en-AU" sz="1400" cap="all" baseline="0" noProof="0" dirty="0" err="1" smtClean="0">
                <a:solidFill>
                  <a:schemeClr val="bg1"/>
                </a:solidFill>
              </a:rPr>
              <a:t>cricos</a:t>
            </a:r>
            <a:r>
              <a:rPr lang="en-AU" sz="1400" cap="all" baseline="0" noProof="0" dirty="0" smtClean="0">
                <a:solidFill>
                  <a:schemeClr val="bg1"/>
                </a:solidFill>
              </a:rPr>
              <a:t> provider code: 00099f</a:t>
            </a:r>
            <a:endParaRPr lang="en-AU" sz="1400" cap="all" baseline="0" noProof="0" dirty="0">
              <a:solidFill>
                <a:schemeClr val="bg1"/>
              </a:solidFill>
            </a:endParaRPr>
          </a:p>
        </p:txBody>
      </p:sp>
      <p:pic>
        <p:nvPicPr>
          <p:cNvPr id="12" name="Picture 11" descr="Black-UTS-logo-Title.png"/>
          <p:cNvPicPr>
            <a:picLocks noChangeAspect="1"/>
          </p:cNvPicPr>
          <p:nvPr userDrawn="1"/>
        </p:nvPicPr>
        <p:blipFill>
          <a:blip r:embed="rId2"/>
          <a:stretch>
            <a:fillRect/>
          </a:stretch>
        </p:blipFill>
        <p:spPr>
          <a:xfrm>
            <a:off x="7025898" y="0"/>
            <a:ext cx="2118101" cy="13596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9" name="Group 18"/>
          <p:cNvGrpSpPr/>
          <p:nvPr userDrawn="1"/>
        </p:nvGrpSpPr>
        <p:grpSpPr>
          <a:xfrm>
            <a:off x="252413" y="4822825"/>
            <a:ext cx="8891587" cy="320675"/>
            <a:chOff x="252413" y="4822825"/>
            <a:chExt cx="8891587" cy="320675"/>
          </a:xfrm>
        </p:grpSpPr>
        <p:sp>
          <p:nvSpPr>
            <p:cNvPr id="15" name="Rectangle 14"/>
            <p:cNvSpPr/>
            <p:nvPr userDrawn="1"/>
          </p:nvSpPr>
          <p:spPr>
            <a:xfrm>
              <a:off x="584200" y="4822825"/>
              <a:ext cx="8559800" cy="32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p:cNvSpPr/>
            <p:nvPr userDrawn="1"/>
          </p:nvSpPr>
          <p:spPr>
            <a:xfrm>
              <a:off x="252413" y="4824413"/>
              <a:ext cx="652462" cy="3190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userDrawn="1">
            <p:ph type="title"/>
          </p:nvPr>
        </p:nvSpPr>
        <p:spPr/>
        <p:txBody>
          <a:bodyPr/>
          <a:lstStyle/>
          <a:p>
            <a:r>
              <a:rPr lang="en-US" noProof="0" smtClean="0"/>
              <a:t>Click to edit Master title style</a:t>
            </a:r>
            <a:endParaRPr lang="en-AU" noProof="0" dirty="0"/>
          </a:p>
        </p:txBody>
      </p:sp>
      <p:sp>
        <p:nvSpPr>
          <p:cNvPr id="3" name="Content Placeholder 2"/>
          <p:cNvSpPr>
            <a:spLocks noGrp="1"/>
          </p:cNvSpPr>
          <p:nvPr userDrawn="1">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5" name="Footer Placeholder 4"/>
          <p:cNvSpPr>
            <a:spLocks noGrp="1"/>
          </p:cNvSpPr>
          <p:nvPr userDrawn="1">
            <p:ph type="ftr" sz="quarter" idx="11"/>
          </p:nvPr>
        </p:nvSpPr>
        <p:spPr/>
        <p:txBody>
          <a:bodyPr/>
          <a:lstStyle/>
          <a:p>
            <a:r>
              <a:rPr lang="en-AU" noProof="0" smtClean="0"/>
              <a:t>law.uts.edu.au</a:t>
            </a:r>
            <a:endParaRPr lang="en-AU"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750" y="346750"/>
            <a:ext cx="7810500" cy="359073"/>
          </a:xfrm>
          <a:prstGeom prst="rect">
            <a:avLst/>
          </a:prstGeom>
        </p:spPr>
        <p:txBody>
          <a:bodyPr vert="horz" wrap="square" lIns="0" tIns="0" rIns="0" bIns="0" rtlCol="0" anchor="t" anchorCtr="0">
            <a:sp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666750" y="1293813"/>
            <a:ext cx="7810500" cy="334129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dirty="0"/>
          </a:p>
        </p:txBody>
      </p:sp>
      <p:sp>
        <p:nvSpPr>
          <p:cNvPr id="5" name="Footer Placeholder 4"/>
          <p:cNvSpPr>
            <a:spLocks noGrp="1"/>
          </p:cNvSpPr>
          <p:nvPr>
            <p:ph type="ftr" sz="quarter" idx="3"/>
          </p:nvPr>
        </p:nvSpPr>
        <p:spPr>
          <a:xfrm>
            <a:off x="5970052" y="4842000"/>
            <a:ext cx="2895600" cy="230832"/>
          </a:xfrm>
          <a:prstGeom prst="rect">
            <a:avLst/>
          </a:prstGeom>
        </p:spPr>
        <p:txBody>
          <a:bodyPr vert="horz" lIns="0" tIns="0" rIns="0" bIns="0" rtlCol="0" anchor="t" anchorCtr="0">
            <a:spAutoFit/>
          </a:bodyPr>
          <a:lstStyle>
            <a:lvl1pPr algn="r">
              <a:lnSpc>
                <a:spcPts val="1800"/>
              </a:lnSpc>
              <a:defRPr sz="1500" b="1" spc="-30" baseline="0">
                <a:solidFill>
                  <a:schemeClr val="bg1"/>
                </a:solidFill>
              </a:defRPr>
            </a:lvl1pPr>
          </a:lstStyle>
          <a:p>
            <a:r>
              <a:rPr lang="en-AU" smtClean="0"/>
              <a:t>law.uts.edu.au</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l" defTabSz="914400" rtl="0" eaLnBrk="1" latinLnBrk="0" hangingPunct="1">
        <a:lnSpc>
          <a:spcPts val="2800"/>
        </a:lnSpc>
        <a:spcBef>
          <a:spcPct val="0"/>
        </a:spcBef>
        <a:buNone/>
        <a:defRPr sz="2600" b="1" i="0" kern="1200" cap="all" baseline="0">
          <a:solidFill>
            <a:schemeClr val="tx2"/>
          </a:solidFill>
          <a:latin typeface="+mj-lt"/>
          <a:ea typeface="+mj-ea"/>
          <a:cs typeface="+mj-cs"/>
        </a:defRPr>
      </a:lvl1pPr>
    </p:titleStyle>
    <p:bodyStyle>
      <a:lvl1pPr marL="0" indent="0" algn="l" defTabSz="914400" rtl="0" eaLnBrk="1" latinLnBrk="0" hangingPunct="1">
        <a:lnSpc>
          <a:spcPts val="2000"/>
        </a:lnSpc>
        <a:spcBef>
          <a:spcPts val="0"/>
        </a:spcBef>
        <a:spcAft>
          <a:spcPts val="800"/>
        </a:spcAft>
        <a:buFontTx/>
        <a:buNone/>
        <a:defRPr sz="1800" kern="1200">
          <a:solidFill>
            <a:schemeClr val="tx1"/>
          </a:solidFill>
          <a:latin typeface="+mn-lt"/>
          <a:ea typeface="+mn-ea"/>
          <a:cs typeface="+mn-cs"/>
        </a:defRPr>
      </a:lvl1pPr>
      <a:lvl2pPr marL="0" indent="0" algn="l" defTabSz="914400" rtl="0" eaLnBrk="1" latinLnBrk="0" hangingPunct="1">
        <a:lnSpc>
          <a:spcPts val="2400"/>
        </a:lnSpc>
        <a:spcBef>
          <a:spcPts val="0"/>
        </a:spcBef>
        <a:spcAft>
          <a:spcPts val="400"/>
        </a:spcAft>
        <a:buFontTx/>
        <a:buNone/>
        <a:defRPr sz="2200" b="1" kern="1200">
          <a:solidFill>
            <a:schemeClr val="tx1"/>
          </a:solidFill>
          <a:latin typeface="+mn-lt"/>
          <a:ea typeface="+mn-ea"/>
          <a:cs typeface="+mn-cs"/>
        </a:defRPr>
      </a:lvl2pPr>
      <a:lvl3pPr marL="216000" indent="-2160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3pPr>
      <a:lvl4pPr marL="432000" indent="-2159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4pPr>
      <a:lvl5pPr marL="648000" indent="-216000" algn="l" defTabSz="914400" rtl="0" eaLnBrk="1" latinLnBrk="0" hangingPunct="1">
        <a:lnSpc>
          <a:spcPts val="2000"/>
        </a:lnSpc>
        <a:spcBef>
          <a:spcPts val="0"/>
        </a:spcBef>
        <a:spcAft>
          <a:spcPts val="800"/>
        </a:spcAft>
        <a:buFont typeface="Arial"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au/url?sa=i&amp;rct=j&amp;q=&amp;esrc=s&amp;frm=1&amp;source=images&amp;cd=&amp;cad=rja&amp;uact=8&amp;ved=&amp;url=http://nebuchadnezzarwoollyd.blogspot.com/2010_04_01_archive.html&amp;psig=AFQjCNFKC3yqGsVHK3Q7czVVa84kR0n29Q&amp;ust=1447721479706672"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au/url?sa=i&amp;rct=j&amp;q=&amp;esrc=s&amp;frm=1&amp;source=images&amp;cd=&amp;cad=rja&amp;uact=8&amp;ved=0CAcQjRxqFQoTCPilmNPck8kCFUG3pgod-ZgAkQ&amp;url=http://wehearyou.acecqa.gov.au/page/3/&amp;bvm=bv.107467506,d.dGY&amp;psig=AFQjCNFKuXcyOxDvwZxeE2HQp55cu5Adew&amp;ust=1447721362494184"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au/url?sa=i&amp;source=imgres&amp;cd=&amp;cad=rja&amp;uact=8&amp;ved=0CAkQjRwwAGoVChMI54CS79uTyQIVxSCmCh3FtwM8&amp;url=http://barbwire.com/2015/06/22/0800-social-justice-white-privilege-microaggressions/&amp;psig=AFQjCNHhOxfUNdQgq2X-6AwB6vxbWuUV3g&amp;ust=1447721197971401"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au/imgres?imgurl=http://wagingnonviolence.org/wp-content/uploads/2014/01/morning_circle.jpg&amp;imgrefurl=http://wagingnonviolence.org/feature/prioritize-mediation-manage-school-conflicts/&amp;h=2304&amp;w=3072&amp;tbnid=TjYzsT1rx7aGWM:&amp;docid=q8xzb2_gL9iZmM&amp;ei=kiZJVqayKYLXmgXnlb_QCg&amp;tbm=isch&amp;ved=0CEkQMyhGMEY4ZGoVChMIpsPOhtuTyQIVgqumCh3nyg-q"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au/imgres?imgurl=http://www.pachamama.org/wp-content/uploads/2012/07/mahatma-gandhi1.jpeg&amp;imgrefurl=http://www.pachamama.org/transformational-leadership&amp;h=267&amp;w=400&amp;tbnid=EszoLvwD-o79bM:&amp;docid=iB0_2-JWPVhpyM&amp;ei=AyZJVpbrAYXDmAXkv7nwBw&amp;tbm=isch&amp;ved=0CJABEDMoVTBVahUKEwjW-I7C2pPJAhWFIaYKHeRfDn4"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au/imgres?imgurl=http://www.stvincents.nsw.edu.au/assets/Uploads/_resampled/ResizedImage600402-DSC-0124.JPG&amp;imgrefurl=http://www.stvincents.nsw.edu.au/community/foundation/giving-to-st-vincents/&amp;h=402&amp;w=600&amp;tbnid=JXoeg-trFKHFMM:&amp;docid=17M8dTRGudVnVM&amp;ei=KilJVubzN-XOmwWjrZaYAg&amp;tbm=isch&amp;ved=0CFMQMygtMC1qFQoTCOawrMPdk8kCFWXnpgodo5YFI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au/url?sa=i&amp;rct=j&amp;q=&amp;esrc=s&amp;frm=1&amp;source=images&amp;cd=&amp;cad=rja&amp;uact=8&amp;ved=0CAcQjRxqFQoTCJS7vfLdk8kCFeedpgod66AGMw&amp;url=http://www.stvincents.nsw.edu.au/community/foundation/giving-to-st-vincents/scholarship-and-bursary-program/&amp;psig=AFQjCNFKJSj4J4xEJ9APxQNSJhkFwR7bjA&amp;ust=1447721643295816"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ocialjustice.catholic.org.au/index.s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au/url?sa=i&amp;rct=j&amp;q=&amp;esrc=s&amp;frm=1&amp;source=images&amp;cd=&amp;ved=0CAcQjRxqFQoTCP3Yy9vek8kCFUYwpgodo_UM6g&amp;url=https://oxfamblogs.org/fp2p/what-are-the-limitations-to-a-human-rights-based-approach-to-development/&amp;psig=AFQjCNGnLLU9OmzQU2p26gNZmxPAm6F5jQ&amp;ust=1447721956343698"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1147665"/>
            <a:ext cx="5617029" cy="3693319"/>
          </a:xfrm>
        </p:spPr>
        <p:txBody>
          <a:bodyPr/>
          <a:lstStyle/>
          <a:p>
            <a:pPr algn="ctr"/>
            <a:r>
              <a:rPr lang="en-AU" cap="none" dirty="0" smtClean="0"/>
              <a:t>The Role Of Australian Catholic Schools In Educating For Human Rights And Social Justice: An Overview</a:t>
            </a:r>
            <a:br>
              <a:rPr lang="en-AU" cap="none" dirty="0" smtClean="0"/>
            </a:br>
            <a:r>
              <a:rPr lang="en-AU" cap="none" dirty="0"/>
              <a:t/>
            </a:r>
            <a:br>
              <a:rPr lang="en-AU" cap="none" dirty="0"/>
            </a:br>
            <a:r>
              <a:rPr lang="en-AU" sz="1600" cap="none" dirty="0" smtClean="0"/>
              <a:t>Dr/Professor Sally </a:t>
            </a:r>
            <a:r>
              <a:rPr lang="en-AU" sz="1600" cap="none" dirty="0" err="1" smtClean="0"/>
              <a:t>Varnham</a:t>
            </a:r>
            <a:r>
              <a:rPr lang="en-AU" sz="1600" cap="none" dirty="0" smtClean="0"/>
              <a:t/>
            </a:r>
            <a:br>
              <a:rPr lang="en-AU" sz="1600" cap="none" dirty="0" smtClean="0"/>
            </a:br>
            <a:endParaRPr lang="en-AU" dirty="0"/>
          </a:p>
        </p:txBody>
      </p:sp>
      <p:sp>
        <p:nvSpPr>
          <p:cNvPr id="4" name="Footer Placeholder 3"/>
          <p:cNvSpPr>
            <a:spLocks noGrp="1"/>
          </p:cNvSpPr>
          <p:nvPr>
            <p:ph type="ftr" sz="quarter" idx="11"/>
          </p:nvPr>
        </p:nvSpPr>
        <p:spPr/>
        <p:txBody>
          <a:bodyPr/>
          <a:lstStyle/>
          <a:p>
            <a:r>
              <a:rPr lang="en-AU" smtClean="0"/>
              <a:t>law.uts.edu.au</a:t>
            </a: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dirty="0" smtClean="0"/>
              <a:t>Parramatta </a:t>
            </a:r>
            <a:r>
              <a:rPr lang="en-AU" dirty="0" err="1" smtClean="0"/>
              <a:t>marist</a:t>
            </a:r>
            <a:r>
              <a:rPr lang="en-AU" dirty="0" smtClean="0"/>
              <a:t> high school </a:t>
            </a:r>
            <a:r>
              <a:rPr lang="en-AU" dirty="0" err="1" smtClean="0"/>
              <a:t>australia’s</a:t>
            </a:r>
            <a:r>
              <a:rPr lang="en-AU" dirty="0" smtClean="0"/>
              <a:t> oldest catholic school</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Content Placeholder 4" descr="http://www.parramarist.nsw.edu.au/_uploads/homepage/slideshowimages/000968_fae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214" y="1293813"/>
            <a:ext cx="6751571" cy="3341687"/>
          </a:xfrm>
          <a:prstGeom prst="rect">
            <a:avLst/>
          </a:prstGeom>
          <a:noFill/>
          <a:ln>
            <a:noFill/>
          </a:ln>
        </p:spPr>
      </p:pic>
    </p:spTree>
    <p:extLst>
      <p:ext uri="{BB962C8B-B14F-4D97-AF65-F5344CB8AC3E}">
        <p14:creationId xmlns:p14="http://schemas.microsoft.com/office/powerpoint/2010/main" val="259507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dirty="0" smtClean="0"/>
              <a:t>Human Rights Education within the national school curriculum</a:t>
            </a:r>
            <a:endParaRPr lang="en-AU" dirty="0"/>
          </a:p>
        </p:txBody>
      </p:sp>
      <p:sp>
        <p:nvSpPr>
          <p:cNvPr id="3" name="Content Placeholder 2"/>
          <p:cNvSpPr>
            <a:spLocks noGrp="1"/>
          </p:cNvSpPr>
          <p:nvPr>
            <p:ph idx="1"/>
          </p:nvPr>
        </p:nvSpPr>
        <p:spPr/>
        <p:txBody>
          <a:bodyPr/>
          <a:lstStyle/>
          <a:p>
            <a:pPr marL="285750" indent="-285750">
              <a:buFont typeface="Arial" pitchFamily="34" charset="0"/>
              <a:buChar char="•"/>
            </a:pPr>
            <a:r>
              <a:rPr lang="en-AU" dirty="0" smtClean="0"/>
              <a:t>Melbourne Declaration of Educational Goals for all Australians 2008;</a:t>
            </a:r>
          </a:p>
          <a:p>
            <a:pPr marL="285750" indent="-285750">
              <a:buFont typeface="Arial" pitchFamily="34" charset="0"/>
              <a:buChar char="•"/>
            </a:pPr>
            <a:endParaRPr lang="en-AU" dirty="0"/>
          </a:p>
          <a:p>
            <a:pPr marL="285750" indent="-285750">
              <a:buFont typeface="Arial" pitchFamily="34" charset="0"/>
              <a:buChar char="•"/>
            </a:pPr>
            <a:r>
              <a:rPr lang="en-AU" dirty="0" smtClean="0"/>
              <a:t>National Human Rights Framework – launched 2010 </a:t>
            </a:r>
          </a:p>
          <a:p>
            <a:pPr marL="285750" indent="-285750">
              <a:buFont typeface="Arial" pitchFamily="34" charset="0"/>
              <a:buChar char="•"/>
            </a:pPr>
            <a:endParaRPr lang="en-AU" dirty="0"/>
          </a:p>
          <a:p>
            <a:pPr marL="285750" indent="-285750">
              <a:buFont typeface="Arial" pitchFamily="34" charset="0"/>
              <a:buChar char="•"/>
            </a:pPr>
            <a:r>
              <a:rPr lang="en-AU" dirty="0" smtClean="0"/>
              <a:t>Human rights education fragmented across curriculum subjects</a:t>
            </a:r>
          </a:p>
          <a:p>
            <a:pPr marL="285750" indent="-285750">
              <a:buFont typeface="Arial" pitchFamily="34" charset="0"/>
              <a:buChar char="•"/>
            </a:pPr>
            <a:endParaRPr lang="en-AU" dirty="0"/>
          </a:p>
          <a:p>
            <a:r>
              <a:rPr lang="en-AU" dirty="0" smtClean="0"/>
              <a:t>While it may be incorporated in various ways within the curriculum if is essentially the way in which we treat each other in the school community which provides the most resounding and enduring education </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ttp://2.bp.blogspot.com/_xKgr8bd-MyY/S8706Ss4t3I/AAAAAAAACrg/lFtYNmc35q8/s1600/human+rights.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555" y="1730375"/>
            <a:ext cx="1428750" cy="1682750"/>
          </a:xfrm>
          <a:prstGeom prst="rect">
            <a:avLst/>
          </a:prstGeom>
          <a:noFill/>
          <a:ln>
            <a:noFill/>
          </a:ln>
        </p:spPr>
      </p:pic>
    </p:spTree>
    <p:extLst>
      <p:ext uri="{BB962C8B-B14F-4D97-AF65-F5344CB8AC3E}">
        <p14:creationId xmlns:p14="http://schemas.microsoft.com/office/powerpoint/2010/main" val="4181112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dirty="0" smtClean="0"/>
              <a:t>Practising human rights and social justice</a:t>
            </a:r>
            <a:endParaRPr lang="en-AU" dirty="0"/>
          </a:p>
        </p:txBody>
      </p:sp>
      <p:sp>
        <p:nvSpPr>
          <p:cNvPr id="3" name="Content Placeholder 2"/>
          <p:cNvSpPr>
            <a:spLocks noGrp="1"/>
          </p:cNvSpPr>
          <p:nvPr>
            <p:ph idx="1"/>
          </p:nvPr>
        </p:nvSpPr>
        <p:spPr/>
        <p:txBody>
          <a:bodyPr/>
          <a:lstStyle/>
          <a:p>
            <a:r>
              <a:rPr lang="en-AU" dirty="0" smtClean="0"/>
              <a:t>Three main elements (Gerber &amp; </a:t>
            </a:r>
            <a:r>
              <a:rPr lang="en-AU" dirty="0" err="1" smtClean="0"/>
              <a:t>Pettitt</a:t>
            </a:r>
            <a:r>
              <a:rPr lang="en-AU" dirty="0" smtClean="0"/>
              <a:t>):</a:t>
            </a:r>
          </a:p>
          <a:p>
            <a:pPr marL="342900" indent="-342900">
              <a:buAutoNum type="arabicPeriod"/>
            </a:pPr>
            <a:r>
              <a:rPr lang="en-AU" dirty="0" smtClean="0"/>
              <a:t>Imparting and acquiring knowledge and skills;</a:t>
            </a:r>
          </a:p>
          <a:p>
            <a:pPr marL="342900" indent="-342900">
              <a:buAutoNum type="arabicPeriod"/>
            </a:pPr>
            <a:endParaRPr lang="en-AU" dirty="0" smtClean="0"/>
          </a:p>
          <a:p>
            <a:pPr marL="342900" indent="-342900">
              <a:buAutoNum type="arabicPeriod"/>
            </a:pPr>
            <a:r>
              <a:rPr lang="en-AU" dirty="0" smtClean="0"/>
              <a:t>Developing respectful attitudes reflecting human rights values;</a:t>
            </a:r>
          </a:p>
          <a:p>
            <a:pPr marL="342900" indent="-342900">
              <a:buAutoNum type="arabicPeriod"/>
            </a:pPr>
            <a:endParaRPr lang="en-AU" dirty="0" smtClean="0"/>
          </a:p>
          <a:p>
            <a:pPr marL="342900" indent="-342900">
              <a:buAutoNum type="arabicPeriod"/>
            </a:pPr>
            <a:r>
              <a:rPr lang="en-AU" dirty="0" smtClean="0"/>
              <a:t>Motivating social action  </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ttp://acecqatemp.files.wordpress.com/2014/07/1116.jpg?w=584&amp;h=389">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93852" y="2815828"/>
            <a:ext cx="2731135" cy="1819275"/>
          </a:xfrm>
          <a:prstGeom prst="rect">
            <a:avLst/>
          </a:prstGeom>
          <a:noFill/>
          <a:ln>
            <a:noFill/>
          </a:ln>
        </p:spPr>
      </p:pic>
    </p:spTree>
    <p:extLst>
      <p:ext uri="{BB962C8B-B14F-4D97-AF65-F5344CB8AC3E}">
        <p14:creationId xmlns:p14="http://schemas.microsoft.com/office/powerpoint/2010/main" val="324834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sz="2400" dirty="0" smtClean="0"/>
              <a:t>The Catholic system: education for human rights within the context of social justice</a:t>
            </a:r>
            <a:endParaRPr lang="en-AU" sz="2400" dirty="0"/>
          </a:p>
        </p:txBody>
      </p:sp>
      <p:sp>
        <p:nvSpPr>
          <p:cNvPr id="3" name="Content Placeholder 2"/>
          <p:cNvSpPr>
            <a:spLocks noGrp="1"/>
          </p:cNvSpPr>
          <p:nvPr>
            <p:ph idx="1"/>
          </p:nvPr>
        </p:nvSpPr>
        <p:spPr/>
        <p:txBody>
          <a:bodyPr/>
          <a:lstStyle/>
          <a:p>
            <a:endParaRPr lang="en-AU" dirty="0" smtClean="0"/>
          </a:p>
          <a:p>
            <a:pPr algn="ctr"/>
            <a:r>
              <a:rPr lang="en-AU" i="1" dirty="0" smtClean="0"/>
              <a:t>“Catholic school kids protest against asylum seeker policies</a:t>
            </a:r>
          </a:p>
          <a:p>
            <a:pPr algn="ctr"/>
            <a:r>
              <a:rPr lang="en-AU" i="1" dirty="0" smtClean="0"/>
              <a:t>Catholic schools are taking a stand against children in detention, a policy they say violates basic human right and is inconsistent with their Christian values”</a:t>
            </a:r>
          </a:p>
          <a:p>
            <a:r>
              <a:rPr lang="en-AU" dirty="0" smtClean="0"/>
              <a:t>[Sydney Morning Herald, August 15, 2014]</a:t>
            </a:r>
          </a:p>
          <a:p>
            <a:endParaRPr lang="en-AU" dirty="0" smtClean="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6" name="Picture 5" descr="Students taped their mouths to protest the fact that asylum seekers don't have a voi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171" y="3090623"/>
            <a:ext cx="2381250" cy="1332230"/>
          </a:xfrm>
          <a:prstGeom prst="rect">
            <a:avLst/>
          </a:prstGeom>
          <a:noFill/>
          <a:ln>
            <a:noFill/>
          </a:ln>
        </p:spPr>
      </p:pic>
    </p:spTree>
    <p:extLst>
      <p:ext uri="{BB962C8B-B14F-4D97-AF65-F5344CB8AC3E}">
        <p14:creationId xmlns:p14="http://schemas.microsoft.com/office/powerpoint/2010/main" val="204085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321883"/>
          </a:xfrm>
        </p:spPr>
        <p:txBody>
          <a:bodyPr/>
          <a:lstStyle/>
          <a:p>
            <a:r>
              <a:rPr lang="en-AU" sz="1800" dirty="0" smtClean="0">
                <a:solidFill>
                  <a:schemeClr val="bg1"/>
                </a:solidFill>
              </a:rPr>
              <a:t>.</a:t>
            </a:r>
            <a:endParaRPr lang="en-AU" sz="1800" dirty="0">
              <a:solidFill>
                <a:schemeClr val="bg1"/>
              </a:solidFill>
            </a:endParaRPr>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Content Placeholder 4" descr="Courtyard protes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0" y="1307306"/>
            <a:ext cx="5905500" cy="3314700"/>
          </a:xfrm>
          <a:prstGeom prst="rect">
            <a:avLst/>
          </a:prstGeom>
          <a:noFill/>
          <a:ln>
            <a:noFill/>
          </a:ln>
        </p:spPr>
      </p:pic>
    </p:spTree>
    <p:extLst>
      <p:ext uri="{BB962C8B-B14F-4D97-AF65-F5344CB8AC3E}">
        <p14:creationId xmlns:p14="http://schemas.microsoft.com/office/powerpoint/2010/main" val="319849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Social justice?</a:t>
            </a:r>
            <a:endParaRPr lang="en-AU" dirty="0"/>
          </a:p>
        </p:txBody>
      </p:sp>
      <p:sp>
        <p:nvSpPr>
          <p:cNvPr id="3" name="Content Placeholder 2"/>
          <p:cNvSpPr>
            <a:spLocks noGrp="1"/>
          </p:cNvSpPr>
          <p:nvPr>
            <p:ph idx="1"/>
          </p:nvPr>
        </p:nvSpPr>
        <p:spPr>
          <a:xfrm>
            <a:off x="550506" y="905069"/>
            <a:ext cx="7926744" cy="3730034"/>
          </a:xfrm>
        </p:spPr>
        <p:txBody>
          <a:bodyPr/>
          <a:lstStyle/>
          <a:p>
            <a:r>
              <a:rPr lang="en-AU" b="1" dirty="0" smtClean="0"/>
              <a:t>Social justice </a:t>
            </a:r>
          </a:p>
          <a:p>
            <a:r>
              <a:rPr lang="en-AU" dirty="0" smtClean="0"/>
              <a:t>– difficult to define </a:t>
            </a:r>
          </a:p>
          <a:p>
            <a:r>
              <a:rPr lang="en-AU" dirty="0" smtClean="0"/>
              <a:t>– means different things to different people </a:t>
            </a:r>
          </a:p>
          <a:p>
            <a:r>
              <a:rPr lang="en-AU" dirty="0" smtClean="0"/>
              <a:t>– overlaid by ‘social, cultural, economic and political significance</a:t>
            </a:r>
            <a:r>
              <a:rPr lang="en-AU" smtClean="0"/>
              <a:t>’ (Fraser</a:t>
            </a:r>
            <a:r>
              <a:rPr lang="en-AU" dirty="0" smtClean="0"/>
              <a:t>, 2012)</a:t>
            </a:r>
          </a:p>
          <a:p>
            <a:endParaRPr lang="en-AU" dirty="0" smtClean="0"/>
          </a:p>
          <a:p>
            <a:r>
              <a:rPr lang="en-AU" dirty="0" smtClean="0"/>
              <a:t>But liberal view rooted in natural justice, fairness, full participation of all members of society, equality, respect for rights of others and responsibility as citizens</a:t>
            </a:r>
          </a:p>
          <a:p>
            <a:r>
              <a:rPr lang="en-AU" dirty="0" smtClean="0"/>
              <a:t>Models of addressing social injustice in Catholic schools based on social welfare, social change and eliminating causes of injustice.</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ttp://ponderingprinciples.com/wp-content/uploads/2015/06/Social-Justic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510" y="466531"/>
            <a:ext cx="1520890" cy="1278294"/>
          </a:xfrm>
          <a:prstGeom prst="rect">
            <a:avLst/>
          </a:prstGeom>
          <a:noFill/>
          <a:ln>
            <a:noFill/>
          </a:ln>
        </p:spPr>
      </p:pic>
    </p:spTree>
    <p:extLst>
      <p:ext uri="{BB962C8B-B14F-4D97-AF65-F5344CB8AC3E}">
        <p14:creationId xmlns:p14="http://schemas.microsoft.com/office/powerpoint/2010/main" val="76059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sp>
        <p:nvSpPr>
          <p:cNvPr id="3" name="Content Placeholder 2"/>
          <p:cNvSpPr>
            <a:spLocks noGrp="1"/>
          </p:cNvSpPr>
          <p:nvPr>
            <p:ph idx="1"/>
          </p:nvPr>
        </p:nvSpPr>
        <p:spPr>
          <a:xfrm>
            <a:off x="666750" y="923731"/>
            <a:ext cx="7810500" cy="3711372"/>
          </a:xfrm>
        </p:spPr>
        <p:txBody>
          <a:bodyPr/>
          <a:lstStyle/>
          <a:p>
            <a:pPr marL="285750" indent="-285750">
              <a:buFont typeface="Arial" pitchFamily="34" charset="0"/>
              <a:buChar char="•"/>
            </a:pPr>
            <a:r>
              <a:rPr lang="en-AU" dirty="0" smtClean="0"/>
              <a:t>Study </a:t>
            </a:r>
            <a:r>
              <a:rPr lang="en-AU" i="1" dirty="0" smtClean="0"/>
              <a:t>‘Human Rights Education in the School Curriculum’ </a:t>
            </a:r>
            <a:r>
              <a:rPr lang="en-AU" dirty="0" smtClean="0"/>
              <a:t>(</a:t>
            </a:r>
            <a:r>
              <a:rPr lang="en-AU" dirty="0" err="1" smtClean="0"/>
              <a:t>Burridge</a:t>
            </a:r>
            <a:r>
              <a:rPr lang="en-AU" dirty="0" smtClean="0"/>
              <a:t> et al, 2013) pointed to feature of Catholic education system focus on social justice and social responsibility</a:t>
            </a:r>
          </a:p>
          <a:p>
            <a:pPr marL="285750" indent="-285750">
              <a:buFont typeface="Arial" pitchFamily="34" charset="0"/>
              <a:buChar char="•"/>
            </a:pPr>
            <a:endParaRPr lang="en-AU" dirty="0" smtClean="0"/>
          </a:p>
          <a:p>
            <a:pPr marL="285750" indent="-285750">
              <a:buFont typeface="Arial" pitchFamily="34" charset="0"/>
              <a:buChar char="•"/>
            </a:pPr>
            <a:r>
              <a:rPr lang="en-AU" dirty="0" smtClean="0"/>
              <a:t>2002 </a:t>
            </a:r>
            <a:r>
              <a:rPr lang="en-AU" i="1" dirty="0" smtClean="0"/>
              <a:t>Social Responsibility </a:t>
            </a:r>
            <a:r>
              <a:rPr lang="en-AU" dirty="0" smtClean="0"/>
              <a:t> (Catholic Education Commission)</a:t>
            </a:r>
          </a:p>
          <a:p>
            <a:pPr marL="285750" indent="-285750">
              <a:buFont typeface="Arial" pitchFamily="34" charset="0"/>
              <a:buChar char="•"/>
            </a:pPr>
            <a:endParaRPr lang="en-AU" dirty="0" smtClean="0"/>
          </a:p>
          <a:p>
            <a:pPr marL="285750" indent="-285750">
              <a:buFont typeface="Arial" pitchFamily="34" charset="0"/>
              <a:buChar char="•"/>
            </a:pPr>
            <a:r>
              <a:rPr lang="en-AU" dirty="0" smtClean="0"/>
              <a:t>Social justice community activities e.g. Caritas Australia</a:t>
            </a:r>
          </a:p>
          <a:p>
            <a:pPr marL="285750" indent="-285750">
              <a:buFont typeface="Arial" pitchFamily="34" charset="0"/>
              <a:buChar char="•"/>
            </a:pPr>
            <a:endParaRPr lang="en-AU" dirty="0" smtClean="0"/>
          </a:p>
          <a:p>
            <a:pPr marL="285750" indent="-285750">
              <a:buFont typeface="Arial" pitchFamily="34" charset="0"/>
              <a:buChar char="•"/>
            </a:pPr>
            <a:r>
              <a:rPr lang="en-AU" dirty="0" smtClean="0"/>
              <a:t>2014 Queensland Catholic Education Commission ‘Social Justice in Catholic Schools’ – to assist reflection on present practices and introduction of new programs.  Sets out key principles for social justice in Catholic schools</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652" y="2095402"/>
            <a:ext cx="1905000" cy="1419225"/>
          </a:xfrm>
          <a:prstGeom prst="rect">
            <a:avLst/>
          </a:prstGeom>
        </p:spPr>
      </p:pic>
    </p:spTree>
    <p:extLst>
      <p:ext uri="{BB962C8B-B14F-4D97-AF65-F5344CB8AC3E}">
        <p14:creationId xmlns:p14="http://schemas.microsoft.com/office/powerpoint/2010/main" val="3230117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dirty="0" smtClean="0"/>
              <a:t>Restorative practices in Catholic school communities</a:t>
            </a:r>
            <a:endParaRPr lang="en-AU" dirty="0"/>
          </a:p>
        </p:txBody>
      </p:sp>
      <p:sp>
        <p:nvSpPr>
          <p:cNvPr id="3" name="Content Placeholder 2"/>
          <p:cNvSpPr>
            <a:spLocks noGrp="1"/>
          </p:cNvSpPr>
          <p:nvPr>
            <p:ph idx="1"/>
          </p:nvPr>
        </p:nvSpPr>
        <p:spPr/>
        <p:txBody>
          <a:bodyPr/>
          <a:lstStyle/>
          <a:p>
            <a:r>
              <a:rPr lang="en-AU" dirty="0" smtClean="0"/>
              <a:t>A means of approaching anti-social behaviour and conflict within school communities from a basis of relationships, responsibility and respect.</a:t>
            </a:r>
          </a:p>
          <a:p>
            <a:endParaRPr lang="en-AU" dirty="0" smtClean="0"/>
          </a:p>
          <a:p>
            <a:r>
              <a:rPr lang="en-AU" dirty="0" smtClean="0"/>
              <a:t>Provides clear demonstration of a culture which respects and furthers principles and practice of human rights and social justice</a:t>
            </a:r>
          </a:p>
          <a:p>
            <a:endParaRPr lang="en-AU" dirty="0" smtClean="0"/>
          </a:p>
          <a:p>
            <a:r>
              <a:rPr lang="en-AU" dirty="0" smtClean="0"/>
              <a:t>At its core is the right to education in a safe, equal, hostile-free environment of all members of the school community</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Image result for restorative justic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66114" y="3704252"/>
            <a:ext cx="1970913" cy="1137747"/>
          </a:xfrm>
          <a:prstGeom prst="rect">
            <a:avLst/>
          </a:prstGeom>
          <a:noFill/>
          <a:ln>
            <a:noFill/>
          </a:ln>
        </p:spPr>
      </p:pic>
    </p:spTree>
    <p:extLst>
      <p:ext uri="{BB962C8B-B14F-4D97-AF65-F5344CB8AC3E}">
        <p14:creationId xmlns:p14="http://schemas.microsoft.com/office/powerpoint/2010/main" val="95545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to begin</a:t>
            </a:r>
            <a:endParaRPr lang="en-AU"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graphicFrame>
        <p:nvGraphicFramePr>
          <p:cNvPr id="5" name="Table 4"/>
          <p:cNvGraphicFramePr>
            <a:graphicFrameLocks noGrp="1"/>
          </p:cNvGraphicFramePr>
          <p:nvPr>
            <p:extLst>
              <p:ext uri="{D42A27DB-BD31-4B8C-83A1-F6EECF244321}">
                <p14:modId xmlns:p14="http://schemas.microsoft.com/office/powerpoint/2010/main" val="2025630917"/>
              </p:ext>
            </p:extLst>
          </p:nvPr>
        </p:nvGraphicFramePr>
        <p:xfrm>
          <a:off x="783771" y="2789852"/>
          <a:ext cx="7693088" cy="1737360"/>
        </p:xfrm>
        <a:graphic>
          <a:graphicData uri="http://schemas.openxmlformats.org/drawingml/2006/table">
            <a:tbl>
              <a:tblPr/>
              <a:tblGrid>
                <a:gridCol w="6969865"/>
                <a:gridCol w="723223"/>
              </a:tblGrid>
              <a:tr h="1698171">
                <a:tc>
                  <a:txBody>
                    <a:bodyPr/>
                    <a:lstStyle/>
                    <a:p>
                      <a:pPr algn="ctr"/>
                      <a:r>
                        <a:rPr lang="en-AU" i="1" dirty="0">
                          <a:effectLst/>
                        </a:rPr>
                        <a:t>If we are to teach real peace in this world, and if we are to carry on a real war against war, we shall have to begin with the children</a:t>
                      </a:r>
                      <a:r>
                        <a:rPr lang="en-AU" i="1" dirty="0" smtClean="0">
                          <a:effectLst/>
                        </a:rPr>
                        <a:t>.</a:t>
                      </a:r>
                    </a:p>
                    <a:p>
                      <a:pPr algn="ctr"/>
                      <a:endParaRPr lang="en-AU" i="1" dirty="0" smtClean="0">
                        <a:effectLst/>
                      </a:endParaRPr>
                    </a:p>
                    <a:p>
                      <a:pPr algn="ctr"/>
                      <a:r>
                        <a:rPr lang="en-AU" dirty="0" smtClean="0">
                          <a:effectLst/>
                        </a:rPr>
                        <a:t>(</a:t>
                      </a:r>
                      <a:r>
                        <a:rPr lang="en-AU" dirty="0">
                          <a:effectLst/>
                        </a:rPr>
                        <a:t>Mahatma Gandhi, political and spiritual leader in India)</a:t>
                      </a:r>
                      <a:br>
                        <a:rPr lang="en-AU" dirty="0">
                          <a:effectLst/>
                        </a:rPr>
                      </a:br>
                      <a:endParaRPr lang="en-AU" dirty="0">
                        <a:effectLst/>
                      </a:endParaRPr>
                    </a:p>
                  </a:txBody>
                  <a:tcPr marL="142875" marR="142875" anchor="ctr">
                    <a:lnL>
                      <a:noFill/>
                    </a:lnL>
                    <a:lnR>
                      <a:noFill/>
                    </a:lnR>
                    <a:lnT>
                      <a:noFill/>
                    </a:lnT>
                    <a:lnB>
                      <a:noFill/>
                    </a:lnB>
                  </a:tcPr>
                </a:tc>
                <a:tc>
                  <a:txBody>
                    <a:bodyPr/>
                    <a:lstStyle/>
                    <a:p>
                      <a:pPr algn="ctr"/>
                      <a:endParaRPr lang="en-AU" dirty="0">
                        <a:effectLst/>
                      </a:endParaRPr>
                    </a:p>
                  </a:txBody>
                  <a:tcPr marL="142875" marR="142875" anchor="ctr">
                    <a:lnL>
                      <a:noFill/>
                    </a:lnL>
                    <a:lnR>
                      <a:noFill/>
                    </a:lnR>
                    <a:lnT>
                      <a:noFill/>
                    </a:lnT>
                    <a:lnB>
                      <a:noFill/>
                    </a:lnB>
                  </a:tcPr>
                </a:tc>
              </a:tr>
            </a:tbl>
          </a:graphicData>
        </a:graphic>
      </p:graphicFrame>
      <p:pic>
        <p:nvPicPr>
          <p:cNvPr id="6" name="Picture 5" descr="Image result for mahatma gandhi">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2230" y="944462"/>
            <a:ext cx="2619375" cy="1743075"/>
          </a:xfrm>
          <a:prstGeom prst="rect">
            <a:avLst/>
          </a:prstGeom>
          <a:noFill/>
          <a:ln>
            <a:noFill/>
          </a:ln>
        </p:spPr>
      </p:pic>
    </p:spTree>
    <p:extLst>
      <p:ext uri="{BB962C8B-B14F-4D97-AF65-F5344CB8AC3E}">
        <p14:creationId xmlns:p14="http://schemas.microsoft.com/office/powerpoint/2010/main" val="46960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UTS located in Sydney Australia</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Content Placeholder 4" descr="Map of the Sydney Opera House (Worl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025" y="1416844"/>
            <a:ext cx="5695950" cy="3095625"/>
          </a:xfrm>
          <a:prstGeom prst="rect">
            <a:avLst/>
          </a:prstGeom>
          <a:noFill/>
          <a:ln>
            <a:noFill/>
          </a:ln>
        </p:spPr>
      </p:pic>
    </p:spTree>
    <p:extLst>
      <p:ext uri="{BB962C8B-B14F-4D97-AF65-F5344CB8AC3E}">
        <p14:creationId xmlns:p14="http://schemas.microsoft.com/office/powerpoint/2010/main" val="59133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UTS’s NEW DR Chau </a:t>
            </a:r>
            <a:r>
              <a:rPr lang="en-AU" dirty="0" err="1" smtClean="0"/>
              <a:t>ChAk</a:t>
            </a:r>
            <a:r>
              <a:rPr lang="en-AU" dirty="0" smtClean="0"/>
              <a:t> Wing Building</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Content Placeholder 4" descr="View of Dr Chau Chak Wing Build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1412081"/>
            <a:ext cx="5524500" cy="3105150"/>
          </a:xfrm>
          <a:prstGeom prst="rect">
            <a:avLst/>
          </a:prstGeom>
          <a:noFill/>
          <a:ln>
            <a:noFill/>
          </a:ln>
        </p:spPr>
      </p:pic>
    </p:spTree>
    <p:extLst>
      <p:ext uri="{BB962C8B-B14F-4D97-AF65-F5344CB8AC3E}">
        <p14:creationId xmlns:p14="http://schemas.microsoft.com/office/powerpoint/2010/main" val="135191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two aspects:</a:t>
            </a:r>
            <a:endParaRPr lang="en-AU" dirty="0"/>
          </a:p>
        </p:txBody>
      </p:sp>
      <p:sp>
        <p:nvSpPr>
          <p:cNvPr id="3" name="Content Placeholder 2"/>
          <p:cNvSpPr>
            <a:spLocks noGrp="1"/>
          </p:cNvSpPr>
          <p:nvPr>
            <p:ph idx="1"/>
          </p:nvPr>
        </p:nvSpPr>
        <p:spPr>
          <a:xfrm>
            <a:off x="550506" y="905069"/>
            <a:ext cx="7926744" cy="3730034"/>
          </a:xfrm>
        </p:spPr>
        <p:txBody>
          <a:bodyPr/>
          <a:lstStyle/>
          <a:p>
            <a:endParaRPr lang="en-AU" dirty="0" smtClean="0"/>
          </a:p>
          <a:p>
            <a:pPr marL="285750" indent="-285750">
              <a:buFont typeface="Arial" pitchFamily="34" charset="0"/>
              <a:buChar char="•"/>
            </a:pPr>
            <a:r>
              <a:rPr lang="en-AU" dirty="0" smtClean="0"/>
              <a:t>In the broad context of formal human rights education in Australian schools; and</a:t>
            </a:r>
          </a:p>
          <a:p>
            <a:pPr marL="285750" indent="-285750">
              <a:buFont typeface="Arial" pitchFamily="34" charset="0"/>
              <a:buChar char="•"/>
            </a:pPr>
            <a:endParaRPr lang="en-AU" dirty="0"/>
          </a:p>
          <a:p>
            <a:pPr marL="285750" indent="-285750">
              <a:buFont typeface="Arial" pitchFamily="34" charset="0"/>
              <a:buChar char="•"/>
            </a:pPr>
            <a:r>
              <a:rPr lang="en-AU" dirty="0" smtClean="0"/>
              <a:t>From the perspective of </a:t>
            </a:r>
            <a:r>
              <a:rPr lang="en-AU" i="1" dirty="0" smtClean="0"/>
              <a:t>practising human rights and citizenship </a:t>
            </a:r>
            <a:r>
              <a:rPr lang="en-AU" dirty="0" smtClean="0"/>
              <a:t>within school programs:</a:t>
            </a:r>
          </a:p>
          <a:p>
            <a:pPr marL="285750" indent="-285750">
              <a:buFont typeface="Wingdings" pitchFamily="2" charset="2"/>
              <a:buChar char="Ø"/>
            </a:pPr>
            <a:r>
              <a:rPr lang="en-AU" dirty="0" smtClean="0"/>
              <a:t>Participation;</a:t>
            </a:r>
          </a:p>
          <a:p>
            <a:pPr marL="285750" indent="-285750">
              <a:buFont typeface="Wingdings" pitchFamily="2" charset="2"/>
              <a:buChar char="Ø"/>
            </a:pPr>
            <a:r>
              <a:rPr lang="en-AU" dirty="0" smtClean="0"/>
              <a:t>Social justice;</a:t>
            </a:r>
          </a:p>
          <a:p>
            <a:pPr marL="285750" indent="-285750">
              <a:buFont typeface="Wingdings" pitchFamily="2" charset="2"/>
              <a:buChar char="Ø"/>
            </a:pPr>
            <a:r>
              <a:rPr lang="en-AU" dirty="0" smtClean="0"/>
              <a:t>Restorative practice   </a:t>
            </a:r>
          </a:p>
          <a:p>
            <a:pPr marL="285750" indent="-285750">
              <a:buFont typeface="Arial" pitchFamily="34" charset="0"/>
              <a:buChar char="•"/>
            </a:pPr>
            <a:endParaRPr lang="en-AU" dirty="0"/>
          </a:p>
        </p:txBody>
      </p:sp>
      <p:sp>
        <p:nvSpPr>
          <p:cNvPr id="4" name="Footer Placeholder 3"/>
          <p:cNvSpPr>
            <a:spLocks noGrp="1"/>
          </p:cNvSpPr>
          <p:nvPr>
            <p:ph type="ftr" sz="quarter" idx="11"/>
          </p:nvPr>
        </p:nvSpPr>
        <p:spPr/>
        <p:txBody>
          <a:bodyPr/>
          <a:lstStyle/>
          <a:p>
            <a:r>
              <a:rPr lang="en-AU" smtClean="0"/>
              <a:t>law.uts.edu.au</a:t>
            </a:r>
            <a:endParaRPr lang="en-AU"/>
          </a:p>
        </p:txBody>
      </p:sp>
      <p:pic>
        <p:nvPicPr>
          <p:cNvPr id="5" name="Picture 4" descr="Image result for st vincent's college potts poin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777010" y="2882503"/>
            <a:ext cx="2609850" cy="17526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sz="2400" dirty="0" smtClean="0"/>
              <a:t>Framed by the right to and rights in education, This presentation will:</a:t>
            </a:r>
            <a:endParaRPr lang="en-AU" sz="2400" dirty="0"/>
          </a:p>
        </p:txBody>
      </p:sp>
      <p:sp>
        <p:nvSpPr>
          <p:cNvPr id="3" name="Content Placeholder 2"/>
          <p:cNvSpPr>
            <a:spLocks noGrp="1"/>
          </p:cNvSpPr>
          <p:nvPr>
            <p:ph idx="1"/>
          </p:nvPr>
        </p:nvSpPr>
        <p:spPr/>
        <p:txBody>
          <a:bodyPr/>
          <a:lstStyle/>
          <a:p>
            <a:endParaRPr lang="en-AU" dirty="0"/>
          </a:p>
          <a:p>
            <a:pPr marL="342900" indent="-342900">
              <a:buFont typeface="+mj-lt"/>
              <a:buAutoNum type="arabicPeriod"/>
            </a:pPr>
            <a:r>
              <a:rPr lang="en-AU" dirty="0" smtClean="0"/>
              <a:t>Outline the place of Catholic schools in the Australian system of compulsory education;</a:t>
            </a:r>
          </a:p>
          <a:p>
            <a:pPr marL="342900" indent="-342900">
              <a:buAutoNum type="arabicPeriod"/>
            </a:pPr>
            <a:r>
              <a:rPr lang="en-AU" dirty="0"/>
              <a:t>Consider human rights education generally in Australian schools </a:t>
            </a:r>
            <a:r>
              <a:rPr lang="en-AU" dirty="0" smtClean="0"/>
              <a:t>and specifically within Catholic schools from the perspective of:</a:t>
            </a:r>
          </a:p>
          <a:p>
            <a:pPr marL="285750" indent="-285750">
              <a:buFont typeface="Arial" pitchFamily="34" charset="0"/>
              <a:buChar char="•"/>
            </a:pPr>
            <a:r>
              <a:rPr lang="en-AU" dirty="0" smtClean="0"/>
              <a:t>Formal education within the National Curriculum; and</a:t>
            </a:r>
          </a:p>
          <a:p>
            <a:pPr marL="285750" indent="-285750">
              <a:buFont typeface="Arial" pitchFamily="34" charset="0"/>
              <a:buChar char="•"/>
            </a:pPr>
            <a:r>
              <a:rPr lang="en-AU" dirty="0" smtClean="0"/>
              <a:t>Practising human rights and citizenship</a:t>
            </a:r>
          </a:p>
          <a:p>
            <a:pPr marL="342900" indent="-342900">
              <a:buAutoNum type="arabicPeriod" startAt="3"/>
            </a:pPr>
            <a:r>
              <a:rPr lang="en-AU" dirty="0" smtClean="0"/>
              <a:t>Discuss the focus on social justice in Catholic schools, including restorative practice initiatives </a:t>
            </a:r>
          </a:p>
          <a:p>
            <a:endParaRPr lang="en-AU" dirty="0" smtClean="0"/>
          </a:p>
          <a:p>
            <a:pPr marL="342900" indent="-342900">
              <a:buAutoNum type="arabicPeriod"/>
            </a:pPr>
            <a:endParaRPr lang="en-AU" dirty="0" smtClean="0"/>
          </a:p>
          <a:p>
            <a:pPr marL="342900" indent="-342900">
              <a:buAutoNum type="arabicPeriod"/>
            </a:pP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ttp://www.stvincents.nsw.edu.au/assets/bulkUpload/_resampled/CroppedImage809500-SVC-Day.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812" y="3937518"/>
            <a:ext cx="1476615" cy="904482"/>
          </a:xfrm>
          <a:prstGeom prst="rect">
            <a:avLst/>
          </a:prstGeom>
          <a:noFill/>
          <a:ln>
            <a:noFill/>
          </a:ln>
        </p:spPr>
      </p:pic>
    </p:spTree>
    <p:extLst>
      <p:ext uri="{BB962C8B-B14F-4D97-AF65-F5344CB8AC3E}">
        <p14:creationId xmlns:p14="http://schemas.microsoft.com/office/powerpoint/2010/main" val="295776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human right</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Content Placeholder 4" descr="http://www.australiancatholics.com.au/uploads/Useful%20Links/social_justice.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9412" y="1631156"/>
            <a:ext cx="3305175" cy="2667000"/>
          </a:xfrm>
          <a:prstGeom prst="rect">
            <a:avLst/>
          </a:prstGeom>
          <a:noFill/>
          <a:ln>
            <a:noFill/>
          </a:ln>
        </p:spPr>
      </p:pic>
    </p:spTree>
    <p:extLst>
      <p:ext uri="{BB962C8B-B14F-4D97-AF65-F5344CB8AC3E}">
        <p14:creationId xmlns:p14="http://schemas.microsoft.com/office/powerpoint/2010/main" val="387519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1077218"/>
          </a:xfrm>
        </p:spPr>
        <p:txBody>
          <a:bodyPr/>
          <a:lstStyle/>
          <a:p>
            <a:r>
              <a:rPr lang="en-AU" sz="2400" dirty="0" smtClean="0"/>
              <a:t>Declaration </a:t>
            </a:r>
            <a:r>
              <a:rPr lang="en-AU" sz="2400" dirty="0"/>
              <a:t>on Human rights education and training </a:t>
            </a:r>
            <a:r>
              <a:rPr lang="en-AU" sz="2400" dirty="0" smtClean="0"/>
              <a:t>(United Nations adopted </a:t>
            </a:r>
            <a:r>
              <a:rPr lang="en-AU" sz="2400" dirty="0" err="1"/>
              <a:t>december</a:t>
            </a:r>
            <a:r>
              <a:rPr lang="en-AU" sz="2400" dirty="0"/>
              <a:t> 2011)</a:t>
            </a:r>
          </a:p>
        </p:txBody>
      </p:sp>
      <p:sp>
        <p:nvSpPr>
          <p:cNvPr id="3" name="Content Placeholder 2"/>
          <p:cNvSpPr>
            <a:spLocks noGrp="1"/>
          </p:cNvSpPr>
          <p:nvPr>
            <p:ph idx="1"/>
          </p:nvPr>
        </p:nvSpPr>
        <p:spPr/>
        <p:txBody>
          <a:bodyPr/>
          <a:lstStyle/>
          <a:p>
            <a:endParaRPr lang="en-AU" dirty="0" smtClean="0"/>
          </a:p>
          <a:p>
            <a:r>
              <a:rPr lang="en-AU" dirty="0" smtClean="0"/>
              <a:t>Art 1 defines human rights education as comprising:</a:t>
            </a:r>
          </a:p>
          <a:p>
            <a:endParaRPr lang="en-AU" i="1" dirty="0" smtClean="0"/>
          </a:p>
          <a:p>
            <a:r>
              <a:rPr lang="en-AU" i="1" dirty="0" smtClean="0"/>
              <a:t>All educational, training, information, </a:t>
            </a:r>
            <a:r>
              <a:rPr lang="en-AU" b="1" i="1" dirty="0" smtClean="0"/>
              <a:t>awareness-raising and learning activities aimed at promoting universal respect for and observance of all human rights and fundamental freedoms </a:t>
            </a:r>
            <a:r>
              <a:rPr lang="en-AU" i="1" dirty="0" smtClean="0"/>
              <a:t>and thus contributing … to the prevention of human rights violations and abuses by providing persons with the knowledge, skills and understanding and </a:t>
            </a:r>
            <a:r>
              <a:rPr lang="en-AU" b="1" i="1" dirty="0" smtClean="0"/>
              <a:t>developing their attitudes and behaviours, to empower them to contribute to the building and promotion of a universal culture of human rights.</a:t>
            </a:r>
            <a:endParaRPr lang="en-AU" dirty="0"/>
          </a:p>
          <a:p>
            <a:endParaRPr lang="en-AU" b="1" i="1"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ret-image"/>
          <p:cNvPicPr/>
          <p:nvPr/>
        </p:nvPicPr>
        <p:blipFill>
          <a:blip r:embed="rId2">
            <a:extLst>
              <a:ext uri="{28A0092B-C50C-407E-A947-70E740481C1C}">
                <a14:useLocalDpi xmlns:a14="http://schemas.microsoft.com/office/drawing/2010/main" val="0"/>
              </a:ext>
            </a:extLst>
          </a:blip>
          <a:srcRect/>
          <a:stretch>
            <a:fillRect/>
          </a:stretch>
        </p:blipFill>
        <p:spPr bwMode="auto">
          <a:xfrm>
            <a:off x="7445829" y="1125862"/>
            <a:ext cx="1311338" cy="1150807"/>
          </a:xfrm>
          <a:prstGeom prst="rect">
            <a:avLst/>
          </a:prstGeom>
          <a:noFill/>
          <a:ln>
            <a:noFill/>
          </a:ln>
        </p:spPr>
      </p:pic>
    </p:spTree>
    <p:extLst>
      <p:ext uri="{BB962C8B-B14F-4D97-AF65-F5344CB8AC3E}">
        <p14:creationId xmlns:p14="http://schemas.microsoft.com/office/powerpoint/2010/main" val="1068472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359073"/>
          </a:xfrm>
        </p:spPr>
        <p:txBody>
          <a:bodyPr/>
          <a:lstStyle/>
          <a:p>
            <a:r>
              <a:rPr lang="en-AU" sz="2400" dirty="0" smtClean="0"/>
              <a:t>Key dimensions</a:t>
            </a:r>
            <a:endParaRPr lang="en-AU" sz="2400" dirty="0"/>
          </a:p>
        </p:txBody>
      </p:sp>
      <p:sp>
        <p:nvSpPr>
          <p:cNvPr id="3" name="Content Placeholder 2"/>
          <p:cNvSpPr>
            <a:spLocks noGrp="1"/>
          </p:cNvSpPr>
          <p:nvPr>
            <p:ph idx="1"/>
          </p:nvPr>
        </p:nvSpPr>
        <p:spPr>
          <a:xfrm>
            <a:off x="559837" y="811763"/>
            <a:ext cx="7917413" cy="3823340"/>
          </a:xfrm>
        </p:spPr>
        <p:txBody>
          <a:bodyPr/>
          <a:lstStyle/>
          <a:p>
            <a:r>
              <a:rPr lang="en-AU" dirty="0" smtClean="0"/>
              <a:t>Three key dimensions (Art 2):</a:t>
            </a:r>
          </a:p>
          <a:p>
            <a:pPr marL="342900" indent="-342900">
              <a:buFont typeface="+mj-lt"/>
              <a:buAutoNum type="arabicPeriod"/>
            </a:pPr>
            <a:r>
              <a:rPr lang="en-AU" dirty="0" smtClean="0"/>
              <a:t>Education </a:t>
            </a:r>
            <a:r>
              <a:rPr lang="en-AU" i="1" dirty="0" smtClean="0"/>
              <a:t>about </a:t>
            </a:r>
            <a:r>
              <a:rPr lang="en-AU" dirty="0" smtClean="0"/>
              <a:t>human rights;</a:t>
            </a:r>
          </a:p>
          <a:p>
            <a:pPr marL="342900" indent="-342900">
              <a:buFont typeface="+mj-lt"/>
              <a:buAutoNum type="arabicPeriod"/>
            </a:pPr>
            <a:endParaRPr lang="en-AU" dirty="0"/>
          </a:p>
          <a:p>
            <a:pPr marL="342900" indent="-342900">
              <a:buFont typeface="+mj-lt"/>
              <a:buAutoNum type="arabicPeriod"/>
            </a:pPr>
            <a:r>
              <a:rPr lang="en-AU" dirty="0" smtClean="0"/>
              <a:t>Education </a:t>
            </a:r>
            <a:r>
              <a:rPr lang="en-AU" i="1" dirty="0" smtClean="0"/>
              <a:t>through </a:t>
            </a:r>
            <a:r>
              <a:rPr lang="en-AU" dirty="0" smtClean="0"/>
              <a:t>human rights;</a:t>
            </a:r>
          </a:p>
          <a:p>
            <a:pPr marL="342900" indent="-342900">
              <a:buFont typeface="+mj-lt"/>
              <a:buAutoNum type="arabicPeriod"/>
            </a:pPr>
            <a:endParaRPr lang="en-AU" dirty="0"/>
          </a:p>
          <a:p>
            <a:pPr marL="342900" indent="-342900">
              <a:buFont typeface="+mj-lt"/>
              <a:buAutoNum type="arabicPeriod"/>
            </a:pPr>
            <a:r>
              <a:rPr lang="en-AU" dirty="0" smtClean="0"/>
              <a:t>Education </a:t>
            </a:r>
            <a:r>
              <a:rPr lang="en-AU" i="1" dirty="0" smtClean="0"/>
              <a:t>for </a:t>
            </a:r>
            <a:r>
              <a:rPr lang="en-AU" dirty="0" smtClean="0"/>
              <a:t>human rights</a:t>
            </a:r>
          </a:p>
          <a:p>
            <a:pPr marL="342900" indent="-342900">
              <a:buFont typeface="+mj-lt"/>
              <a:buAutoNum type="arabicPeriod"/>
            </a:pPr>
            <a:endParaRPr lang="en-AU" dirty="0"/>
          </a:p>
          <a:p>
            <a:r>
              <a:rPr lang="en-AU" dirty="0" smtClean="0"/>
              <a:t>Inherent also is the right to participation as contained in Art 12 UNCROC – to express a view and to have that view taken into account – a fundamental right as a democratic citizen</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pic>
        <p:nvPicPr>
          <p:cNvPr id="5" name="Picture 4" descr="http://oxfamblogs.org/fp2p/wp-content/uploads/2014/09/Human-Rights.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05823"/>
            <a:ext cx="3155950" cy="2366645"/>
          </a:xfrm>
          <a:prstGeom prst="rect">
            <a:avLst/>
          </a:prstGeom>
          <a:noFill/>
          <a:ln>
            <a:noFill/>
          </a:ln>
        </p:spPr>
      </p:pic>
    </p:spTree>
    <p:extLst>
      <p:ext uri="{BB962C8B-B14F-4D97-AF65-F5344CB8AC3E}">
        <p14:creationId xmlns:p14="http://schemas.microsoft.com/office/powerpoint/2010/main" val="550673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46750"/>
            <a:ext cx="7810500" cy="718145"/>
          </a:xfrm>
        </p:spPr>
        <p:txBody>
          <a:bodyPr/>
          <a:lstStyle/>
          <a:p>
            <a:r>
              <a:rPr lang="en-AU" dirty="0" smtClean="0"/>
              <a:t>Catholic schools within the Australian education system</a:t>
            </a:r>
            <a:endParaRPr lang="en-AU" dirty="0"/>
          </a:p>
        </p:txBody>
      </p:sp>
      <p:sp>
        <p:nvSpPr>
          <p:cNvPr id="3" name="Content Placeholder 2"/>
          <p:cNvSpPr>
            <a:spLocks noGrp="1"/>
          </p:cNvSpPr>
          <p:nvPr>
            <p:ph idx="1"/>
          </p:nvPr>
        </p:nvSpPr>
        <p:spPr/>
        <p:txBody>
          <a:bodyPr/>
          <a:lstStyle/>
          <a:p>
            <a:pPr marL="342900" indent="-342900">
              <a:buAutoNum type="arabicPeriod"/>
            </a:pPr>
            <a:r>
              <a:rPr lang="en-AU" dirty="0" smtClean="0"/>
              <a:t>Australia is a federation and education is a combination of state and federal funding, control and administration;</a:t>
            </a:r>
          </a:p>
          <a:p>
            <a:pPr marL="342900" indent="-342900">
              <a:buAutoNum type="arabicPeriod"/>
            </a:pPr>
            <a:r>
              <a:rPr lang="en-AU" dirty="0" smtClean="0"/>
              <a:t>First Catholic school established in NSW in 1820 to educate children of the predominantly working class and poor;</a:t>
            </a:r>
          </a:p>
          <a:p>
            <a:pPr marL="342900" indent="-342900">
              <a:buAutoNum type="arabicPeriod"/>
            </a:pPr>
            <a:r>
              <a:rPr lang="en-AU" dirty="0" smtClean="0"/>
              <a:t>Post-war – exponential rise to accommodate swelling Catholic population through immigration</a:t>
            </a:r>
          </a:p>
          <a:p>
            <a:pPr marL="342900" indent="-342900">
              <a:buAutoNum type="arabicPeriod"/>
            </a:pPr>
            <a:r>
              <a:rPr lang="en-AU" dirty="0" smtClean="0"/>
              <a:t>National Catholic Education Commission supports at a national level the work of state and territory Catholic Education Commissions.</a:t>
            </a:r>
          </a:p>
          <a:p>
            <a:pPr marL="342900" indent="-342900">
              <a:buAutoNum type="arabicPeriod"/>
            </a:pPr>
            <a:r>
              <a:rPr lang="en-AU" dirty="0" smtClean="0"/>
              <a:t>Both Catholic systemic and independent schools receive federal funding.</a:t>
            </a:r>
          </a:p>
          <a:p>
            <a:pPr marL="342900" indent="-342900">
              <a:buAutoNum type="arabicPeriod"/>
            </a:pPr>
            <a:r>
              <a:rPr lang="en-AU" dirty="0" smtClean="0"/>
              <a:t>Now desirable choice for both Catholics and non-Catholics and educates one fifth of all Australian children </a:t>
            </a:r>
            <a:endParaRPr lang="en-AU" dirty="0"/>
          </a:p>
        </p:txBody>
      </p:sp>
      <p:sp>
        <p:nvSpPr>
          <p:cNvPr id="4" name="Footer Placeholder 3"/>
          <p:cNvSpPr>
            <a:spLocks noGrp="1"/>
          </p:cNvSpPr>
          <p:nvPr>
            <p:ph type="ftr" sz="quarter" idx="11"/>
          </p:nvPr>
        </p:nvSpPr>
        <p:spPr/>
        <p:txBody>
          <a:bodyPr/>
          <a:lstStyle/>
          <a:p>
            <a:r>
              <a:rPr lang="en-AU" noProof="0" smtClean="0"/>
              <a:t>law.uts.edu.au</a:t>
            </a:r>
            <a:endParaRPr lang="en-AU" noProof="0"/>
          </a:p>
        </p:txBody>
      </p:sp>
    </p:spTree>
    <p:extLst>
      <p:ext uri="{BB962C8B-B14F-4D97-AF65-F5344CB8AC3E}">
        <p14:creationId xmlns:p14="http://schemas.microsoft.com/office/powerpoint/2010/main" val="869634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UTS Law 16_9-2015">
  <a:themeElements>
    <a:clrScheme name="Custom 13">
      <a:dk1>
        <a:sysClr val="windowText" lastClr="000000"/>
      </a:dk1>
      <a:lt1>
        <a:sysClr val="window" lastClr="FFFFFF"/>
      </a:lt1>
      <a:dk2>
        <a:srgbClr val="4853C5"/>
      </a:dk2>
      <a:lt2>
        <a:srgbClr val="8CB7C7"/>
      </a:lt2>
      <a:accent1>
        <a:srgbClr val="0078C9"/>
      </a:accent1>
      <a:accent2>
        <a:srgbClr val="8CB7C7"/>
      </a:accent2>
      <a:accent3>
        <a:srgbClr val="4853C5"/>
      </a:accent3>
      <a:accent4>
        <a:srgbClr val="9325B2"/>
      </a:accent4>
      <a:accent5>
        <a:srgbClr val="FFBC3E"/>
      </a:accent5>
      <a:accent6>
        <a:srgbClr val="76AE99"/>
      </a:accent6>
      <a:hlink>
        <a:srgbClr val="00AEEF"/>
      </a:hlink>
      <a:folHlink>
        <a:srgbClr val="9325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UTS Law 16_9-2015</Template>
  <TotalTime>260</TotalTime>
  <Words>867</Words>
  <Application>Microsoft Office PowerPoint</Application>
  <PresentationFormat>On-screen Show (16:9)</PresentationFormat>
  <Paragraphs>109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UTS Law 16_9-2015</vt:lpstr>
      <vt:lpstr>The Role Of Australian Catholic Schools In Educating For Human Rights And Social Justice: An Overview  Dr/Professor Sally Varnham </vt:lpstr>
      <vt:lpstr>UTS located in Sydney Australia</vt:lpstr>
      <vt:lpstr>UTS’s NEW DR Chau ChAk Wing Building</vt:lpstr>
      <vt:lpstr>two aspects:</vt:lpstr>
      <vt:lpstr>Framed by the right to and rights in education, This presentation will:</vt:lpstr>
      <vt:lpstr>A human right</vt:lpstr>
      <vt:lpstr>Declaration on Human rights education and training (United Nations adopted december 2011)</vt:lpstr>
      <vt:lpstr>Key dimensions</vt:lpstr>
      <vt:lpstr>Catholic schools within the Australian education system</vt:lpstr>
      <vt:lpstr>Parramatta marist high school australia’s oldest catholic school</vt:lpstr>
      <vt:lpstr>Human Rights Education within the national school curriculum</vt:lpstr>
      <vt:lpstr>Practising human rights and social justice</vt:lpstr>
      <vt:lpstr>The Catholic system: education for human rights within the context of social justice</vt:lpstr>
      <vt:lpstr>.</vt:lpstr>
      <vt:lpstr>What is Social justice?</vt:lpstr>
      <vt:lpstr>Activity</vt:lpstr>
      <vt:lpstr>Restorative practices in Catholic school communities</vt:lpstr>
      <vt:lpstr>Where to begin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 #1</dc:title>
  <dc:creator>sally varnham</dc:creator>
  <cp:lastModifiedBy>Georgie</cp:lastModifiedBy>
  <cp:revision>19</cp:revision>
  <dcterms:created xsi:type="dcterms:W3CDTF">2015-11-13T02:44:50Z</dcterms:created>
  <dcterms:modified xsi:type="dcterms:W3CDTF">2015-11-16T09:07:27Z</dcterms:modified>
</cp:coreProperties>
</file>