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handoutMasterIdLst>
    <p:handoutMasterId r:id="rId59"/>
  </p:handoutMasterIdLst>
  <p:sldIdLst>
    <p:sldId id="256" r:id="rId2"/>
    <p:sldId id="310" r:id="rId3"/>
    <p:sldId id="267" r:id="rId4"/>
    <p:sldId id="292" r:id="rId5"/>
    <p:sldId id="311" r:id="rId6"/>
    <p:sldId id="312" r:id="rId7"/>
    <p:sldId id="313" r:id="rId8"/>
    <p:sldId id="314" r:id="rId9"/>
    <p:sldId id="315" r:id="rId10"/>
    <p:sldId id="344" r:id="rId11"/>
    <p:sldId id="317" r:id="rId12"/>
    <p:sldId id="318" r:id="rId13"/>
    <p:sldId id="319" r:id="rId14"/>
    <p:sldId id="321" r:id="rId15"/>
    <p:sldId id="343" r:id="rId16"/>
    <p:sldId id="322" r:id="rId17"/>
    <p:sldId id="323" r:id="rId18"/>
    <p:sldId id="324" r:id="rId19"/>
    <p:sldId id="325" r:id="rId20"/>
    <p:sldId id="326" r:id="rId21"/>
    <p:sldId id="327" r:id="rId22"/>
    <p:sldId id="328" r:id="rId23"/>
    <p:sldId id="336" r:id="rId24"/>
    <p:sldId id="342" r:id="rId25"/>
    <p:sldId id="268" r:id="rId26"/>
    <p:sldId id="307" r:id="rId27"/>
    <p:sldId id="308" r:id="rId28"/>
    <p:sldId id="283" r:id="rId29"/>
    <p:sldId id="337" r:id="rId30"/>
    <p:sldId id="346" r:id="rId31"/>
    <p:sldId id="338" r:id="rId32"/>
    <p:sldId id="339" r:id="rId33"/>
    <p:sldId id="340" r:id="rId34"/>
    <p:sldId id="280" r:id="rId35"/>
    <p:sldId id="286" r:id="rId36"/>
    <p:sldId id="288" r:id="rId37"/>
    <p:sldId id="304" r:id="rId38"/>
    <p:sldId id="269" r:id="rId39"/>
    <p:sldId id="295" r:id="rId40"/>
    <p:sldId id="272" r:id="rId41"/>
    <p:sldId id="270" r:id="rId42"/>
    <p:sldId id="294" r:id="rId43"/>
    <p:sldId id="273" r:id="rId44"/>
    <p:sldId id="289" r:id="rId45"/>
    <p:sldId id="274" r:id="rId46"/>
    <p:sldId id="341" r:id="rId47"/>
    <p:sldId id="347" r:id="rId48"/>
    <p:sldId id="360" r:id="rId49"/>
    <p:sldId id="349" r:id="rId50"/>
    <p:sldId id="350" r:id="rId51"/>
    <p:sldId id="351" r:id="rId52"/>
    <p:sldId id="352" r:id="rId53"/>
    <p:sldId id="356" r:id="rId54"/>
    <p:sldId id="359" r:id="rId55"/>
    <p:sldId id="358" r:id="rId56"/>
    <p:sldId id="301" r:id="rId57"/>
    <p:sldId id="302" r:id="rId5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EFB"/>
    <a:srgbClr val="CCFFFF"/>
    <a:srgbClr val="CCE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757" autoAdjust="0"/>
  </p:normalViewPr>
  <p:slideViewPr>
    <p:cSldViewPr>
      <p:cViewPr>
        <p:scale>
          <a:sx n="81" d="100"/>
          <a:sy n="81" d="100"/>
        </p:scale>
        <p:origin x="-149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9" tIns="46080" rIns="92159" bIns="46080" numCol="1" anchor="t" anchorCtr="0" compatLnSpc="1">
            <a:prstTxWarp prst="textNoShape">
              <a:avLst/>
            </a:prstTxWarp>
          </a:bodyPr>
          <a:lstStyle>
            <a:lvl1pPr>
              <a:defRPr sz="1200"/>
            </a:lvl1pPr>
          </a:lstStyle>
          <a:p>
            <a:endParaRPr lang="en-US" altLang="en-US"/>
          </a:p>
        </p:txBody>
      </p:sp>
      <p:sp>
        <p:nvSpPr>
          <p:cNvPr id="142339" name="Rectangle 3"/>
          <p:cNvSpPr>
            <a:spLocks noGrp="1" noChangeArrowheads="1"/>
          </p:cNvSpPr>
          <p:nvPr>
            <p:ph type="dt" sz="quarter" idx="1"/>
          </p:nvPr>
        </p:nvSpPr>
        <p:spPr bwMode="auto">
          <a:xfrm>
            <a:off x="3970135" y="0"/>
            <a:ext cx="303864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9" tIns="46080" rIns="92159" bIns="46080" numCol="1" anchor="t" anchorCtr="0" compatLnSpc="1">
            <a:prstTxWarp prst="textNoShape">
              <a:avLst/>
            </a:prstTxWarp>
          </a:bodyPr>
          <a:lstStyle>
            <a:lvl1pPr algn="r">
              <a:defRPr sz="1200"/>
            </a:lvl1pPr>
          </a:lstStyle>
          <a:p>
            <a:endParaRPr lang="en-US" altLang="en-US"/>
          </a:p>
        </p:txBody>
      </p:sp>
      <p:sp>
        <p:nvSpPr>
          <p:cNvPr id="142340" name="Rectangle 4"/>
          <p:cNvSpPr>
            <a:spLocks noGrp="1" noChangeArrowheads="1"/>
          </p:cNvSpPr>
          <p:nvPr>
            <p:ph type="ftr" sz="quarter" idx="2"/>
          </p:nvPr>
        </p:nvSpPr>
        <p:spPr bwMode="auto">
          <a:xfrm>
            <a:off x="0" y="8829676"/>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9" tIns="46080" rIns="92159" bIns="46080" numCol="1" anchor="b" anchorCtr="0" compatLnSpc="1">
            <a:prstTxWarp prst="textNoShape">
              <a:avLst/>
            </a:prstTxWarp>
          </a:bodyPr>
          <a:lstStyle>
            <a:lvl1pPr>
              <a:defRPr sz="1200"/>
            </a:lvl1pPr>
          </a:lstStyle>
          <a:p>
            <a:endParaRPr lang="en-US" altLang="en-US"/>
          </a:p>
        </p:txBody>
      </p:sp>
      <p:sp>
        <p:nvSpPr>
          <p:cNvPr id="142341" name="Rectangle 5"/>
          <p:cNvSpPr>
            <a:spLocks noGrp="1" noChangeArrowheads="1"/>
          </p:cNvSpPr>
          <p:nvPr>
            <p:ph type="sldNum" sz="quarter" idx="3"/>
          </p:nvPr>
        </p:nvSpPr>
        <p:spPr bwMode="auto">
          <a:xfrm>
            <a:off x="3970135" y="8829676"/>
            <a:ext cx="303864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9" tIns="46080" rIns="92159" bIns="46080" numCol="1" anchor="b" anchorCtr="0" compatLnSpc="1">
            <a:prstTxWarp prst="textNoShape">
              <a:avLst/>
            </a:prstTxWarp>
          </a:bodyPr>
          <a:lstStyle>
            <a:lvl1pPr algn="r">
              <a:defRPr sz="1200"/>
            </a:lvl1pPr>
          </a:lstStyle>
          <a:p>
            <a:fld id="{20C1E17D-DD72-41D0-81C2-9588A68386F4}" type="slidenum">
              <a:rPr lang="en-US" altLang="en-US"/>
              <a:pPr/>
              <a:t>‹#›</a:t>
            </a:fld>
            <a:endParaRPr lang="en-US" altLang="en-US"/>
          </a:p>
        </p:txBody>
      </p:sp>
    </p:spTree>
    <p:extLst>
      <p:ext uri="{BB962C8B-B14F-4D97-AF65-F5344CB8AC3E}">
        <p14:creationId xmlns:p14="http://schemas.microsoft.com/office/powerpoint/2010/main" val="31133513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C4D331E-F6D5-462C-B0CB-3BA5FCD5A3EE}" type="slidenum">
              <a:rPr lang="en-US" altLang="en-US"/>
              <a:pPr/>
              <a:t>‹#›</a:t>
            </a:fld>
            <a:endParaRPr lang="en-US" altLang="en-US"/>
          </a:p>
        </p:txBody>
      </p:sp>
    </p:spTree>
    <p:extLst>
      <p:ext uri="{BB962C8B-B14F-4D97-AF65-F5344CB8AC3E}">
        <p14:creationId xmlns:p14="http://schemas.microsoft.com/office/powerpoint/2010/main" val="126221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2921869-099A-43EF-B871-782DEC3F2057}" type="slidenum">
              <a:rPr lang="en-US" altLang="en-US"/>
              <a:pPr/>
              <a:t>‹#›</a:t>
            </a:fld>
            <a:endParaRPr lang="en-US" altLang="en-US"/>
          </a:p>
        </p:txBody>
      </p:sp>
    </p:spTree>
    <p:extLst>
      <p:ext uri="{BB962C8B-B14F-4D97-AF65-F5344CB8AC3E}">
        <p14:creationId xmlns:p14="http://schemas.microsoft.com/office/powerpoint/2010/main" val="4223583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F5962A0-6B8D-4928-825C-1E170177EA9E}" type="slidenum">
              <a:rPr lang="en-US" altLang="en-US"/>
              <a:pPr/>
              <a:t>‹#›</a:t>
            </a:fld>
            <a:endParaRPr lang="en-US" altLang="en-US"/>
          </a:p>
        </p:txBody>
      </p:sp>
    </p:spTree>
    <p:extLst>
      <p:ext uri="{BB962C8B-B14F-4D97-AF65-F5344CB8AC3E}">
        <p14:creationId xmlns:p14="http://schemas.microsoft.com/office/powerpoint/2010/main" val="200988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540247-8D9B-4DAA-BC9F-55C33BD42454}" type="slidenum">
              <a:rPr lang="en-US" altLang="en-US"/>
              <a:pPr/>
              <a:t>‹#›</a:t>
            </a:fld>
            <a:endParaRPr lang="en-US" altLang="en-US"/>
          </a:p>
        </p:txBody>
      </p:sp>
    </p:spTree>
    <p:extLst>
      <p:ext uri="{BB962C8B-B14F-4D97-AF65-F5344CB8AC3E}">
        <p14:creationId xmlns:p14="http://schemas.microsoft.com/office/powerpoint/2010/main" val="418942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2917CF6-57F9-480D-9F55-7D0DC402166B}" type="slidenum">
              <a:rPr lang="en-US" altLang="en-US"/>
              <a:pPr/>
              <a:t>‹#›</a:t>
            </a:fld>
            <a:endParaRPr lang="en-US" altLang="en-US"/>
          </a:p>
        </p:txBody>
      </p:sp>
    </p:spTree>
    <p:extLst>
      <p:ext uri="{BB962C8B-B14F-4D97-AF65-F5344CB8AC3E}">
        <p14:creationId xmlns:p14="http://schemas.microsoft.com/office/powerpoint/2010/main" val="243165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2761799-AFFD-4A2A-AEB4-96AF229F382C}" type="slidenum">
              <a:rPr lang="en-US" altLang="en-US"/>
              <a:pPr/>
              <a:t>‹#›</a:t>
            </a:fld>
            <a:endParaRPr lang="en-US" altLang="en-US"/>
          </a:p>
        </p:txBody>
      </p:sp>
    </p:spTree>
    <p:extLst>
      <p:ext uri="{BB962C8B-B14F-4D97-AF65-F5344CB8AC3E}">
        <p14:creationId xmlns:p14="http://schemas.microsoft.com/office/powerpoint/2010/main" val="4245269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6629690-4135-43FA-8F94-43578EBD51D1}" type="slidenum">
              <a:rPr lang="en-US" altLang="en-US"/>
              <a:pPr/>
              <a:t>‹#›</a:t>
            </a:fld>
            <a:endParaRPr lang="en-US" altLang="en-US"/>
          </a:p>
        </p:txBody>
      </p:sp>
    </p:spTree>
    <p:extLst>
      <p:ext uri="{BB962C8B-B14F-4D97-AF65-F5344CB8AC3E}">
        <p14:creationId xmlns:p14="http://schemas.microsoft.com/office/powerpoint/2010/main" val="89564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67D3C0F-6509-4AA8-9CD6-D08F68A9D033}" type="slidenum">
              <a:rPr lang="en-US" altLang="en-US"/>
              <a:pPr/>
              <a:t>‹#›</a:t>
            </a:fld>
            <a:endParaRPr lang="en-US" altLang="en-US"/>
          </a:p>
        </p:txBody>
      </p:sp>
    </p:spTree>
    <p:extLst>
      <p:ext uri="{BB962C8B-B14F-4D97-AF65-F5344CB8AC3E}">
        <p14:creationId xmlns:p14="http://schemas.microsoft.com/office/powerpoint/2010/main" val="347112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802A5D2-4F1A-4E3D-9B70-888A8E10696C}" type="slidenum">
              <a:rPr lang="en-US" altLang="en-US"/>
              <a:pPr/>
              <a:t>‹#›</a:t>
            </a:fld>
            <a:endParaRPr lang="en-US" altLang="en-US"/>
          </a:p>
        </p:txBody>
      </p:sp>
    </p:spTree>
    <p:extLst>
      <p:ext uri="{BB962C8B-B14F-4D97-AF65-F5344CB8AC3E}">
        <p14:creationId xmlns:p14="http://schemas.microsoft.com/office/powerpoint/2010/main" val="16129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2FA67E1-0039-4D66-8143-55C12C1C992B}" type="slidenum">
              <a:rPr lang="en-US" altLang="en-US"/>
              <a:pPr/>
              <a:t>‹#›</a:t>
            </a:fld>
            <a:endParaRPr lang="en-US" altLang="en-US"/>
          </a:p>
        </p:txBody>
      </p:sp>
    </p:spTree>
    <p:extLst>
      <p:ext uri="{BB962C8B-B14F-4D97-AF65-F5344CB8AC3E}">
        <p14:creationId xmlns:p14="http://schemas.microsoft.com/office/powerpoint/2010/main" val="121298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3A6828B-6930-4CB2-93FF-0D01E085C20F}" type="slidenum">
              <a:rPr lang="en-US" altLang="en-US"/>
              <a:pPr/>
              <a:t>‹#›</a:t>
            </a:fld>
            <a:endParaRPr lang="en-US" altLang="en-US"/>
          </a:p>
        </p:txBody>
      </p:sp>
    </p:spTree>
    <p:extLst>
      <p:ext uri="{BB962C8B-B14F-4D97-AF65-F5344CB8AC3E}">
        <p14:creationId xmlns:p14="http://schemas.microsoft.com/office/powerpoint/2010/main" val="324444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7CEFB"/>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64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65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65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65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3169979-3DB8-4FB3-92F8-C8E42E72D4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ing.com/images/search?q=pictures+of+st.+peter's+rome&amp;view=detailv2&amp;&amp;id=2711728B77AB02A6F6C46D197A6CCCE7D94703B4&amp;selectedIndex=0&amp;ccid=JWV1pFiJ&amp;simid=608041351256673823&amp;thid=OIP.M256575a458895f4d04bea67809b4e1d2H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457200" y="457200"/>
            <a:ext cx="830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053" name="Rectangle 5"/>
          <p:cNvSpPr>
            <a:spLocks noGrp="1" noChangeArrowheads="1"/>
          </p:cNvSpPr>
          <p:nvPr>
            <p:ph type="subTitle" idx="1"/>
          </p:nvPr>
        </p:nvSpPr>
        <p:spPr>
          <a:xfrm>
            <a:off x="228600" y="228600"/>
            <a:ext cx="8686800" cy="4648200"/>
          </a:xfrm>
          <a:noFill/>
          <a:ln/>
        </p:spPr>
        <p:txBody>
          <a:bodyPr/>
          <a:lstStyle/>
          <a:p>
            <a:r>
              <a:rPr lang="en-US" sz="3600" b="1" dirty="0">
                <a:solidFill>
                  <a:schemeClr val="bg1"/>
                </a:solidFill>
                <a:latin typeface="Times New Roman" panose="02020603050405020304" pitchFamily="18" charset="0"/>
                <a:cs typeface="Times New Roman" panose="02020603050405020304" pitchFamily="18" charset="0"/>
              </a:rPr>
              <a:t>A Comparative Analysis of Religious Freedom in Education: </a:t>
            </a:r>
            <a:r>
              <a:rPr lang="en-US" sz="3600" b="1" dirty="0" smtClean="0">
                <a:solidFill>
                  <a:schemeClr val="bg1"/>
                </a:solidFill>
                <a:latin typeface="Times New Roman" panose="02020603050405020304" pitchFamily="18" charset="0"/>
                <a:cs typeface="Times New Roman" panose="02020603050405020304" pitchFamily="18" charset="0"/>
              </a:rPr>
              <a:t> </a:t>
            </a:r>
          </a:p>
          <a:p>
            <a:r>
              <a:rPr lang="en-US" sz="3600" b="1" dirty="0" smtClean="0">
                <a:solidFill>
                  <a:schemeClr val="bg1"/>
                </a:solidFill>
                <a:latin typeface="Times New Roman" panose="02020603050405020304" pitchFamily="18" charset="0"/>
                <a:cs typeface="Times New Roman" panose="02020603050405020304" pitchFamily="18" charset="0"/>
              </a:rPr>
              <a:t>An American Perspective</a:t>
            </a:r>
          </a:p>
          <a:p>
            <a:r>
              <a:rPr lang="en-US" sz="3600" b="1" dirty="0" smtClean="0">
                <a:solidFill>
                  <a:schemeClr val="bg1"/>
                </a:solidFill>
                <a:latin typeface="Times New Roman" panose="02020603050405020304" pitchFamily="18" charset="0"/>
                <a:cs typeface="Times New Roman" panose="02020603050405020304" pitchFamily="18" charset="0"/>
              </a:rPr>
              <a:t> Educating Today and Tomorrow:</a:t>
            </a:r>
          </a:p>
          <a:p>
            <a:r>
              <a:rPr lang="en-US" sz="3600" b="1" dirty="0" smtClean="0">
                <a:solidFill>
                  <a:schemeClr val="bg1"/>
                </a:solidFill>
                <a:latin typeface="Times New Roman" panose="02020603050405020304" pitchFamily="18" charset="0"/>
                <a:cs typeface="Times New Roman" panose="02020603050405020304" pitchFamily="18" charset="0"/>
              </a:rPr>
              <a:t>A </a:t>
            </a:r>
            <a:r>
              <a:rPr lang="en-US" sz="3600" b="1" dirty="0">
                <a:solidFill>
                  <a:schemeClr val="bg1"/>
                </a:solidFill>
                <a:latin typeface="Times New Roman" panose="02020603050405020304" pitchFamily="18" charset="0"/>
                <a:cs typeface="Times New Roman" panose="02020603050405020304" pitchFamily="18" charset="0"/>
              </a:rPr>
              <a:t>Renewing Passion </a:t>
            </a:r>
            <a:endParaRPr lang="en-US" sz="3600" b="1" dirty="0" smtClean="0">
              <a:solidFill>
                <a:schemeClr val="bg1"/>
              </a:solidFill>
              <a:latin typeface="Times New Roman" panose="02020603050405020304" pitchFamily="18" charset="0"/>
              <a:cs typeface="Times New Roman" panose="02020603050405020304" pitchFamily="18" charset="0"/>
            </a:endParaRPr>
          </a:p>
          <a:p>
            <a:r>
              <a:rPr lang="en-US" altLang="en-US" sz="3600" b="1" dirty="0" smtClean="0">
                <a:solidFill>
                  <a:schemeClr val="bg1"/>
                </a:solidFill>
                <a:latin typeface="Times New Roman" panose="02020603050405020304" pitchFamily="18" charset="0"/>
                <a:cs typeface="Times New Roman" panose="02020603050405020304" pitchFamily="18" charset="0"/>
              </a:rPr>
              <a:t>European Education Law Association </a:t>
            </a:r>
          </a:p>
          <a:p>
            <a:r>
              <a:rPr lang="en-US" altLang="en-US" b="1" dirty="0" smtClean="0">
                <a:solidFill>
                  <a:schemeClr val="bg1"/>
                </a:solidFill>
                <a:latin typeface="Times New Roman" panose="02020603050405020304" pitchFamily="18" charset="0"/>
                <a:cs typeface="Times New Roman" panose="02020603050405020304" pitchFamily="18" charset="0"/>
              </a:rPr>
              <a:t>20 November 2015 </a:t>
            </a:r>
          </a:p>
          <a:p>
            <a:r>
              <a:rPr lang="en-US" altLang="en-US" b="1" dirty="0" smtClean="0">
                <a:solidFill>
                  <a:schemeClr val="bg1"/>
                </a:solidFill>
                <a:latin typeface="Times New Roman" panose="02020603050405020304" pitchFamily="18" charset="0"/>
                <a:cs typeface="Times New Roman" panose="02020603050405020304" pitchFamily="18" charset="0"/>
              </a:rPr>
              <a:t>3.00-4.30 PM</a:t>
            </a:r>
            <a:endParaRPr lang="en-US" altLang="en-US" b="1" dirty="0">
              <a:solidFill>
                <a:schemeClr val="bg1"/>
              </a:solidFill>
              <a:latin typeface="Times New Roman" pitchFamily="18" charset="0"/>
              <a:cs typeface="Times New Roman" panose="02020603050405020304" pitchFamily="18" charset="0"/>
            </a:endParaRPr>
          </a:p>
        </p:txBody>
      </p:sp>
      <p:sp>
        <p:nvSpPr>
          <p:cNvPr id="2054" name="Text Box 6"/>
          <p:cNvSpPr txBox="1">
            <a:spLocks noChangeArrowheads="1"/>
          </p:cNvSpPr>
          <p:nvPr/>
        </p:nvSpPr>
        <p:spPr bwMode="auto">
          <a:xfrm>
            <a:off x="304800" y="5029200"/>
            <a:ext cx="8458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solidFill>
                  <a:schemeClr val="bg1"/>
                </a:solidFill>
                <a:latin typeface="Times New Roman" pitchFamily="18" charset="0"/>
              </a:rPr>
              <a:t>Charles J. Russo,  J.D., Ed.D.</a:t>
            </a:r>
            <a:br>
              <a:rPr lang="en-US" altLang="en-US" b="1" dirty="0">
                <a:solidFill>
                  <a:schemeClr val="bg1"/>
                </a:solidFill>
                <a:latin typeface="Times New Roman" pitchFamily="18" charset="0"/>
              </a:rPr>
            </a:br>
            <a:r>
              <a:rPr lang="en-US" altLang="en-US" b="1" dirty="0">
                <a:solidFill>
                  <a:schemeClr val="bg1"/>
                </a:solidFill>
                <a:latin typeface="Times New Roman" pitchFamily="18" charset="0"/>
              </a:rPr>
              <a:t>Panzer Chair in Education </a:t>
            </a:r>
            <a:endParaRPr lang="en-US" altLang="en-US" b="1" dirty="0" smtClean="0">
              <a:solidFill>
                <a:schemeClr val="bg1"/>
              </a:solidFill>
              <a:latin typeface="Times New Roman" pitchFamily="18" charset="0"/>
            </a:endParaRPr>
          </a:p>
          <a:p>
            <a:r>
              <a:rPr lang="en-US" altLang="en-US" b="1" dirty="0" smtClean="0">
                <a:solidFill>
                  <a:schemeClr val="bg1"/>
                </a:solidFill>
                <a:latin typeface="Times New Roman" pitchFamily="18" charset="0"/>
              </a:rPr>
              <a:t>Adjunct Professor of Law</a:t>
            </a:r>
            <a:r>
              <a:rPr lang="en-US" altLang="en-US" b="1" dirty="0">
                <a:solidFill>
                  <a:schemeClr val="bg1"/>
                </a:solidFill>
                <a:latin typeface="Times New Roman" pitchFamily="18" charset="0"/>
              </a:rPr>
              <a:t/>
            </a:r>
            <a:br>
              <a:rPr lang="en-US" altLang="en-US" b="1" dirty="0">
                <a:solidFill>
                  <a:schemeClr val="bg1"/>
                </a:solidFill>
                <a:latin typeface="Times New Roman" pitchFamily="18" charset="0"/>
              </a:rPr>
            </a:br>
            <a:r>
              <a:rPr lang="en-US" altLang="en-US" b="1" dirty="0">
                <a:solidFill>
                  <a:schemeClr val="bg1"/>
                </a:solidFill>
                <a:latin typeface="Times New Roman" pitchFamily="18" charset="0"/>
              </a:rPr>
              <a:t>University of Dayton</a:t>
            </a:r>
          </a:p>
          <a:p>
            <a:r>
              <a:rPr lang="en-US" altLang="en-US" b="1" dirty="0" smtClean="0">
                <a:solidFill>
                  <a:schemeClr val="bg1"/>
                </a:solidFill>
                <a:latin typeface="Times New Roman" pitchFamily="18" charset="0"/>
              </a:rPr>
              <a:t>001-937 </a:t>
            </a:r>
            <a:r>
              <a:rPr lang="en-US" altLang="en-US" b="1" dirty="0">
                <a:solidFill>
                  <a:schemeClr val="bg1"/>
                </a:solidFill>
                <a:latin typeface="Times New Roman" pitchFamily="18" charset="0"/>
              </a:rPr>
              <a:t>229-3722 (</a:t>
            </a:r>
            <a:r>
              <a:rPr lang="en-US" altLang="en-US" b="1" dirty="0" err="1">
                <a:solidFill>
                  <a:schemeClr val="bg1"/>
                </a:solidFill>
                <a:latin typeface="Times New Roman" pitchFamily="18" charset="0"/>
              </a:rPr>
              <a:t>ph</a:t>
            </a:r>
            <a:r>
              <a:rPr lang="en-US" altLang="en-US" b="1" dirty="0">
                <a:solidFill>
                  <a:schemeClr val="bg1"/>
                </a:solidFill>
                <a:latin typeface="Times New Roman" pitchFamily="18" charset="0"/>
              </a:rPr>
              <a:t>)</a:t>
            </a:r>
          </a:p>
          <a:p>
            <a:r>
              <a:rPr lang="en-US" altLang="en-US" b="1" dirty="0" smtClean="0">
                <a:solidFill>
                  <a:schemeClr val="bg1"/>
                </a:solidFill>
                <a:latin typeface="Times New Roman" pitchFamily="18" charset="0"/>
              </a:rPr>
              <a:t>crusso1@udayton.edu</a:t>
            </a:r>
            <a:endParaRPr lang="en-US" altLang="en-US"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ocuments and Settings\soe\My Documents\My Scans\2009-04 (Apr)\scan000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769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715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Times New Roman" pitchFamily="18" charset="0"/>
              </a:rPr>
              <a:t>I. 	Generally</a:t>
            </a:r>
            <a:endParaRPr lang="en-US" sz="4000" dirty="0"/>
          </a:p>
        </p:txBody>
      </p:sp>
      <p:sp>
        <p:nvSpPr>
          <p:cNvPr id="3" name="Content Placeholder 2"/>
          <p:cNvSpPr>
            <a:spLocks noGrp="1"/>
          </p:cNvSpPr>
          <p:nvPr>
            <p:ph idx="1"/>
          </p:nvPr>
        </p:nvSpPr>
        <p:spPr/>
        <p:txBody>
          <a:bodyPr/>
          <a:lstStyle/>
          <a:p>
            <a:pPr marL="0" indent="0">
              <a:lnSpc>
                <a:spcPct val="150000"/>
              </a:lnSpc>
              <a:spcBef>
                <a:spcPts val="0"/>
              </a:spcBef>
              <a:buNone/>
            </a:pPr>
            <a:r>
              <a:rPr lang="en-US" sz="2800" dirty="0" smtClean="0">
                <a:latin typeface="Times New Roman" panose="02020603050405020304" pitchFamily="18" charset="0"/>
                <a:cs typeface="Times New Roman" panose="02020603050405020304" pitchFamily="18" charset="0"/>
              </a:rPr>
              <a:t>The US, though, differs </a:t>
            </a:r>
            <a:r>
              <a:rPr lang="en-US" sz="2800" dirty="0">
                <a:latin typeface="Times New Roman" panose="02020603050405020304" pitchFamily="18" charset="0"/>
                <a:cs typeface="Times New Roman" panose="02020603050405020304" pitchFamily="18" charset="0"/>
              </a:rPr>
              <a:t>from much of the world </a:t>
            </a:r>
            <a:r>
              <a:rPr lang="en-US" sz="2800" dirty="0" smtClean="0">
                <a:latin typeface="Times New Roman" panose="02020603050405020304" pitchFamily="18" charset="0"/>
                <a:cs typeface="Times New Roman" panose="02020603050405020304" pitchFamily="18" charset="0"/>
              </a:rPr>
              <a:t>because the </a:t>
            </a:r>
            <a:r>
              <a:rPr lang="en-US" sz="2800" dirty="0">
                <a:latin typeface="Times New Roman" panose="02020603050405020304" pitchFamily="18" charset="0"/>
                <a:cs typeface="Times New Roman" panose="02020603050405020304" pitchFamily="18" charset="0"/>
              </a:rPr>
              <a:t>judiciary and </a:t>
            </a:r>
            <a:r>
              <a:rPr lang="en-US" sz="2800" dirty="0" smtClean="0">
                <a:latin typeface="Times New Roman" panose="02020603050405020304" pitchFamily="18" charset="0"/>
                <a:cs typeface="Times New Roman" panose="02020603050405020304" pitchFamily="18" charset="0"/>
              </a:rPr>
              <a:t>leaders </a:t>
            </a:r>
            <a:r>
              <a:rPr lang="en-US" sz="2800" dirty="0">
                <a:latin typeface="Times New Roman" panose="02020603050405020304" pitchFamily="18" charset="0"/>
                <a:cs typeface="Times New Roman" panose="02020603050405020304" pitchFamily="18" charset="0"/>
              </a:rPr>
              <a:t>have </a:t>
            </a:r>
            <a:r>
              <a:rPr lang="en-US" sz="2800" dirty="0" smtClean="0">
                <a:latin typeface="Times New Roman" panose="02020603050405020304" pitchFamily="18" charset="0"/>
                <a:cs typeface="Times New Roman" panose="02020603050405020304" pitchFamily="18" charset="0"/>
              </a:rPr>
              <a:t>often </a:t>
            </a:r>
            <a:r>
              <a:rPr lang="en-US" sz="2800" dirty="0">
                <a:latin typeface="Times New Roman" panose="02020603050405020304" pitchFamily="18" charset="0"/>
                <a:cs typeface="Times New Roman" panose="02020603050405020304" pitchFamily="18" charset="0"/>
              </a:rPr>
              <a:t>than </a:t>
            </a:r>
            <a:r>
              <a:rPr lang="en-US" sz="2800" dirty="0" smtClean="0">
                <a:latin typeface="Times New Roman" panose="02020603050405020304" pitchFamily="18" charset="0"/>
                <a:cs typeface="Times New Roman" panose="02020603050405020304" pitchFamily="18" charset="0"/>
              </a:rPr>
              <a:t>adopted </a:t>
            </a:r>
            <a:r>
              <a:rPr lang="en-US" sz="2800" dirty="0">
                <a:latin typeface="Times New Roman" panose="02020603050405020304" pitchFamily="18" charset="0"/>
                <a:cs typeface="Times New Roman" panose="02020603050405020304" pitchFamily="18" charset="0"/>
              </a:rPr>
              <a:t>the Jeffersonian metaphor calling for a “wall of separation” between Church and State that does not exist in </a:t>
            </a:r>
            <a:r>
              <a:rPr lang="en-US" sz="2800" dirty="0" smtClean="0">
                <a:latin typeface="Times New Roman" panose="02020603050405020304" pitchFamily="18" charset="0"/>
                <a:cs typeface="Times New Roman" panose="02020603050405020304" pitchFamily="18" charset="0"/>
              </a:rPr>
              <a:t>many nations </a:t>
            </a:r>
            <a:r>
              <a:rPr lang="en-US" sz="2800" dirty="0">
                <a:latin typeface="Times New Roman" panose="02020603050405020304" pitchFamily="18" charset="0"/>
                <a:cs typeface="Times New Roman" panose="02020603050405020304" pitchFamily="18" charset="0"/>
              </a:rPr>
              <a:t>where there is freedom of religion.</a:t>
            </a:r>
          </a:p>
          <a:p>
            <a:pPr marL="0" indent="0">
              <a:buNone/>
            </a:pPr>
            <a:endParaRPr lang="en-US" dirty="0"/>
          </a:p>
        </p:txBody>
      </p:sp>
    </p:spTree>
    <p:extLst>
      <p:ext uri="{BB962C8B-B14F-4D97-AF65-F5344CB8AC3E}">
        <p14:creationId xmlns:p14="http://schemas.microsoft.com/office/powerpoint/2010/main" val="82192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Times New Roman" pitchFamily="18" charset="0"/>
              </a:rPr>
              <a:t>I. 	Generally</a:t>
            </a:r>
            <a:endParaRPr lang="en-US" sz="4000" dirty="0"/>
          </a:p>
        </p:txBody>
      </p:sp>
      <p:sp>
        <p:nvSpPr>
          <p:cNvPr id="3" name="Content Placeholder 2"/>
          <p:cNvSpPr>
            <a:spLocks noGrp="1"/>
          </p:cNvSpPr>
          <p:nvPr>
            <p:ph idx="1"/>
          </p:nvPr>
        </p:nvSpPr>
        <p:spPr/>
        <p:txBody>
          <a:bodyPr/>
          <a:lstStyle/>
          <a:p>
            <a:pPr marL="0" indent="0">
              <a:lnSpc>
                <a:spcPct val="150000"/>
              </a:lnSpc>
              <a:spcBef>
                <a:spcPts val="0"/>
              </a:spcBef>
              <a:buNone/>
            </a:pPr>
            <a:r>
              <a:rPr lang="en-US" sz="2800" dirty="0">
                <a:latin typeface="Times New Roman" panose="02020603050405020304" pitchFamily="18" charset="0"/>
                <a:cs typeface="Times New Roman" panose="02020603050405020304" pitchFamily="18" charset="0"/>
              </a:rPr>
              <a:t>Against the background, the </a:t>
            </a:r>
            <a:r>
              <a:rPr lang="en-US" sz="2800" dirty="0" smtClean="0">
                <a:latin typeface="Times New Roman" panose="02020603050405020304" pitchFamily="18" charset="0"/>
                <a:cs typeface="Times New Roman" panose="02020603050405020304" pitchFamily="18" charset="0"/>
              </a:rPr>
              <a:t>rest of this talk examines the </a:t>
            </a:r>
            <a:r>
              <a:rPr lang="en-US" sz="2800" dirty="0">
                <a:latin typeface="Times New Roman" panose="02020603050405020304" pitchFamily="18" charset="0"/>
                <a:cs typeface="Times New Roman" panose="02020603050405020304" pitchFamily="18" charset="0"/>
              </a:rPr>
              <a:t>relationship between the rights to education and religion as what should be complementary fundamental human </a:t>
            </a:r>
            <a:r>
              <a:rPr lang="en-US" sz="2800" dirty="0" smtClean="0">
                <a:latin typeface="Times New Roman" panose="02020603050405020304" pitchFamily="18" charset="0"/>
                <a:cs typeface="Times New Roman" panose="02020603050405020304" pitchFamily="18" charset="0"/>
              </a:rPr>
              <a:t>rights, particularly in terms of state funding. </a:t>
            </a:r>
          </a:p>
          <a:p>
            <a:pPr marL="0" indent="0">
              <a:lnSpc>
                <a:spcPct val="150000"/>
              </a:lnSpc>
              <a:spcBef>
                <a:spcPts val="0"/>
              </a:spcBef>
              <a:buNone/>
            </a:pPr>
            <a:endParaRPr lang="en-US" sz="28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25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Times New Roman" pitchFamily="18" charset="0"/>
              </a:rPr>
              <a:t>I. 	Generally</a:t>
            </a:r>
            <a:endParaRPr lang="en-US" sz="4000" dirty="0"/>
          </a:p>
        </p:txBody>
      </p:sp>
      <p:sp>
        <p:nvSpPr>
          <p:cNvPr id="5" name="Content Placeholder 2"/>
          <p:cNvSpPr>
            <a:spLocks noGrp="1"/>
          </p:cNvSpPr>
          <p:nvPr>
            <p:ph idx="1"/>
          </p:nvPr>
        </p:nvSpPr>
        <p:spPr/>
        <p:txBody>
          <a:bodyPr/>
          <a:lstStyle/>
          <a:p>
            <a:pPr marL="0" indent="0">
              <a:lnSpc>
                <a:spcPct val="150000"/>
              </a:lnSpc>
              <a:spcBef>
                <a:spcPts val="0"/>
              </a:spcBef>
              <a:buNone/>
            </a:pPr>
            <a:r>
              <a:rPr lang="en-US" sz="2800" dirty="0" smtClean="0">
                <a:latin typeface="Times New Roman" panose="02020603050405020304" pitchFamily="18" charset="0"/>
                <a:cs typeface="Times New Roman" panose="02020603050405020304" pitchFamily="18" charset="0"/>
              </a:rPr>
              <a:t>Part II highlights </a:t>
            </a:r>
            <a:r>
              <a:rPr lang="en-US" sz="2800" dirty="0">
                <a:latin typeface="Times New Roman" panose="02020603050405020304" pitchFamily="18" charset="0"/>
                <a:cs typeface="Times New Roman" panose="02020603050405020304" pitchFamily="18" charset="0"/>
              </a:rPr>
              <a:t>relevant passages in international agreements </a:t>
            </a:r>
            <a:r>
              <a:rPr lang="en-US" sz="2800" dirty="0" smtClean="0">
                <a:latin typeface="Times New Roman" panose="02020603050405020304" pitchFamily="18" charset="0"/>
                <a:cs typeface="Times New Roman" panose="02020603050405020304" pitchFamily="18" charset="0"/>
              </a:rPr>
              <a:t>and the US on </a:t>
            </a:r>
            <a:r>
              <a:rPr lang="en-US" sz="2800" dirty="0">
                <a:latin typeface="Times New Roman" panose="02020603050405020304" pitchFamily="18" charset="0"/>
                <a:cs typeface="Times New Roman" panose="02020603050405020304" pitchFamily="18" charset="0"/>
              </a:rPr>
              <a:t>the status of education and </a:t>
            </a:r>
            <a:r>
              <a:rPr lang="en-US" sz="2800" dirty="0" smtClean="0">
                <a:latin typeface="Times New Roman" panose="02020603050405020304" pitchFamily="18" charset="0"/>
                <a:cs typeface="Times New Roman" panose="02020603050405020304" pitchFamily="18" charset="0"/>
              </a:rPr>
              <a:t>religion as </a:t>
            </a:r>
            <a:r>
              <a:rPr lang="en-US" sz="2800" dirty="0">
                <a:latin typeface="Times New Roman" panose="02020603050405020304" pitchFamily="18" charset="0"/>
                <a:cs typeface="Times New Roman" panose="02020603050405020304" pitchFamily="18" charset="0"/>
              </a:rPr>
              <a:t>fundamental human rights. </a:t>
            </a:r>
            <a:endParaRPr lang="en-US" sz="2800" dirty="0" smtClean="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800" dirty="0" smtClean="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2800" dirty="0" smtClean="0">
                <a:latin typeface="Times New Roman" panose="02020603050405020304" pitchFamily="18" charset="0"/>
                <a:cs typeface="Times New Roman" panose="02020603050405020304" pitchFamily="18" charset="0"/>
              </a:rPr>
              <a:t>Part III focuses </a:t>
            </a:r>
            <a:r>
              <a:rPr lang="en-US" sz="2800" dirty="0">
                <a:latin typeface="Times New Roman" panose="02020603050405020304" pitchFamily="18" charset="0"/>
                <a:cs typeface="Times New Roman" panose="02020603050405020304" pitchFamily="18" charset="0"/>
              </a:rPr>
              <a:t>on funding </a:t>
            </a:r>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denominational, sectarian schools, religious, or faith based-schools in selected nations internationally and in the </a:t>
            </a:r>
            <a:r>
              <a:rPr lang="en-US" sz="2800" dirty="0" smtClean="0">
                <a:latin typeface="Times New Roman" panose="02020603050405020304" pitchFamily="18" charset="0"/>
                <a:cs typeface="Times New Roman" panose="02020603050405020304" pitchFamily="18" charset="0"/>
              </a:rPr>
              <a:t>US. </a:t>
            </a:r>
            <a:endParaRPr lang="en-US" sz="2800" dirty="0">
              <a:latin typeface="Times New Roman" panose="02020603050405020304" pitchFamily="18" charset="0"/>
              <a:cs typeface="Times New Roman" panose="02020603050405020304" pitchFamily="18" charset="0"/>
            </a:endParaRPr>
          </a:p>
          <a:p>
            <a:pPr marL="0" indent="0">
              <a:lnSpc>
                <a:spcPct val="150000"/>
              </a:lnSpc>
              <a:buNone/>
            </a:pPr>
            <a:endParaRPr lang="en-US" sz="28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800" dirty="0">
              <a:latin typeface="Times New Roman" panose="02020603050405020304" pitchFamily="18" charset="0"/>
              <a:cs typeface="Times New Roman" panose="02020603050405020304" pitchFamily="18" charset="0"/>
            </a:endParaRPr>
          </a:p>
          <a:p>
            <a:pPr marL="0" indent="0">
              <a:lnSpc>
                <a:spcPct val="150000"/>
              </a:lnSpc>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95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Times New Roman" pitchFamily="18" charset="0"/>
              </a:rPr>
              <a:t>I. 	Generally</a:t>
            </a:r>
            <a:endParaRPr lang="en-US" sz="4000" dirty="0"/>
          </a:p>
        </p:txBody>
      </p:sp>
      <p:sp>
        <p:nvSpPr>
          <p:cNvPr id="3" name="Content Placeholder 2"/>
          <p:cNvSpPr>
            <a:spLocks noGrp="1"/>
          </p:cNvSpPr>
          <p:nvPr>
            <p:ph idx="1"/>
          </p:nvPr>
        </p:nvSpPr>
        <p:spPr/>
        <p:txBody>
          <a:bodyPr/>
          <a:lstStyle/>
          <a:p>
            <a:pPr marL="0" indent="0">
              <a:lnSpc>
                <a:spcPct val="150000"/>
              </a:lnSpc>
              <a:buNone/>
            </a:pPr>
            <a:r>
              <a:rPr lang="en-US" sz="2800" dirty="0" smtClean="0">
                <a:latin typeface="Times New Roman" panose="02020603050405020304" pitchFamily="18" charset="0"/>
                <a:cs typeface="Times New Roman" panose="02020603050405020304" pitchFamily="18" charset="0"/>
              </a:rPr>
              <a:t>Part IV reflects on the differences between similarities between the US and other nations while offering recommendations for practice before rounding </a:t>
            </a:r>
            <a:r>
              <a:rPr lang="en-US" sz="2800" dirty="0">
                <a:latin typeface="Times New Roman" panose="02020603050405020304" pitchFamily="18" charset="0"/>
                <a:cs typeface="Times New Roman" panose="02020603050405020304" pitchFamily="18" charset="0"/>
              </a:rPr>
              <a:t>out with a brief conclusion.</a:t>
            </a:r>
          </a:p>
          <a:p>
            <a:pPr marL="0" indent="0">
              <a:buNone/>
            </a:pPr>
            <a:endParaRPr lang="en-US" dirty="0"/>
          </a:p>
        </p:txBody>
      </p:sp>
    </p:spTree>
    <p:extLst>
      <p:ext uri="{BB962C8B-B14F-4D97-AF65-F5344CB8AC3E}">
        <p14:creationId xmlns:p14="http://schemas.microsoft.com/office/powerpoint/2010/main" val="3896849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2972" t="5565" r="12816" b="14761"/>
          <a:stretch>
            <a:fillRect/>
          </a:stretch>
        </p:blipFill>
        <p:spPr bwMode="auto">
          <a:xfrm>
            <a:off x="762000" y="533400"/>
            <a:ext cx="7772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849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57275"/>
          </a:xfrm>
        </p:spPr>
        <p:txBody>
          <a:bodyPr/>
          <a:lstStyle/>
          <a:p>
            <a:r>
              <a:rPr lang="en-US" altLang="en-US" sz="2800" dirty="0" smtClean="0">
                <a:latin typeface="Times New Roman" pitchFamily="18" charset="0"/>
              </a:rPr>
              <a:t/>
            </a:r>
            <a:br>
              <a:rPr lang="en-US" altLang="en-US" sz="2800" dirty="0" smtClean="0">
                <a:latin typeface="Times New Roman" pitchFamily="18" charset="0"/>
              </a:rPr>
            </a:br>
            <a:r>
              <a:rPr lang="en-US" altLang="en-US" sz="2800" dirty="0">
                <a:latin typeface="Times New Roman" pitchFamily="18" charset="0"/>
              </a:rPr>
              <a:t/>
            </a:r>
            <a:br>
              <a:rPr lang="en-US" altLang="en-US" sz="2800" dirty="0">
                <a:latin typeface="Times New Roman" pitchFamily="18" charset="0"/>
              </a:rPr>
            </a:br>
            <a:r>
              <a:rPr lang="en-US" altLang="en-US" sz="3200" b="1" dirty="0" smtClean="0">
                <a:latin typeface="Times New Roman" pitchFamily="18" charset="0"/>
              </a:rPr>
              <a:t> </a:t>
            </a:r>
            <a:r>
              <a:rPr lang="en-US" altLang="en-US" sz="3200" dirty="0" smtClean="0">
                <a:latin typeface="Times New Roman" pitchFamily="18" charset="0"/>
              </a:rPr>
              <a:t>II</a:t>
            </a:r>
            <a:r>
              <a:rPr lang="en-US" altLang="en-US" sz="3200" dirty="0">
                <a:latin typeface="Times New Roman" pitchFamily="18" charset="0"/>
              </a:rPr>
              <a:t>. </a:t>
            </a:r>
            <a:r>
              <a:rPr lang="en-US" altLang="en-US" sz="3200" dirty="0" smtClean="0">
                <a:latin typeface="Times New Roman" pitchFamily="18" charset="0"/>
              </a:rPr>
              <a:t> Religious </a:t>
            </a:r>
            <a:r>
              <a:rPr lang="en-US" altLang="en-US" sz="3200" dirty="0">
                <a:latin typeface="Times New Roman" pitchFamily="18" charset="0"/>
              </a:rPr>
              <a:t>Freedom in </a:t>
            </a:r>
            <a:r>
              <a:rPr lang="en-US" altLang="en-US" sz="3200" dirty="0" smtClean="0">
                <a:latin typeface="Times New Roman" pitchFamily="18" charset="0"/>
              </a:rPr>
              <a:t>Education</a:t>
            </a:r>
            <a:br>
              <a:rPr lang="en-US" altLang="en-US" sz="3200" dirty="0" smtClean="0">
                <a:latin typeface="Times New Roman" pitchFamily="18" charset="0"/>
              </a:rPr>
            </a:br>
            <a:r>
              <a:rPr lang="en-US" altLang="en-US" sz="3200" dirty="0" smtClean="0">
                <a:latin typeface="Times New Roman" pitchFamily="18" charset="0"/>
              </a:rPr>
              <a:t>A</a:t>
            </a:r>
            <a:r>
              <a:rPr lang="en-US" altLang="en-US" sz="3200" dirty="0">
                <a:latin typeface="Times New Roman" pitchFamily="18" charset="0"/>
              </a:rPr>
              <a:t>) </a:t>
            </a:r>
            <a:r>
              <a:rPr lang="en-US" altLang="en-US" sz="3200" dirty="0" smtClean="0">
                <a:latin typeface="Times New Roman" pitchFamily="18" charset="0"/>
              </a:rPr>
              <a:t>  International </a:t>
            </a:r>
            <a:r>
              <a:rPr lang="en-US" altLang="en-US" sz="3200" dirty="0">
                <a:latin typeface="Times New Roman" pitchFamily="18" charset="0"/>
              </a:rPr>
              <a:t>Documents</a:t>
            </a:r>
            <a:r>
              <a:rPr lang="en-US" altLang="en-US" sz="3200" b="1" dirty="0">
                <a:latin typeface="Times New Roman" pitchFamily="18" charset="0"/>
              </a:rPr>
              <a:t/>
            </a:r>
            <a:br>
              <a:rPr lang="en-US" altLang="en-US" sz="3200" b="1" dirty="0">
                <a:latin typeface="Times New Roman" pitchFamily="18" charset="0"/>
              </a:rPr>
            </a:br>
            <a:endParaRPr lang="en-US" sz="3200" b="1" dirty="0"/>
          </a:p>
        </p:txBody>
      </p:sp>
      <p:sp>
        <p:nvSpPr>
          <p:cNvPr id="3" name="Content Placeholder 2"/>
          <p:cNvSpPr>
            <a:spLocks noGrp="1"/>
          </p:cNvSpPr>
          <p:nvPr>
            <p:ph idx="1"/>
          </p:nvPr>
        </p:nvSpPr>
        <p:spPr/>
        <p:txBody>
          <a:bodyPr/>
          <a:lstStyle/>
          <a:p>
            <a:pPr marL="0" indent="0" algn="ctr">
              <a:lnSpc>
                <a:spcPct val="150000"/>
              </a:lnSpc>
              <a:spcBef>
                <a:spcPts val="0"/>
              </a:spcBef>
              <a:buNone/>
            </a:pPr>
            <a:r>
              <a:rPr lang="en-US" sz="2800" b="1" dirty="0" smtClean="0">
                <a:latin typeface="Times New Roman" panose="02020603050405020304" pitchFamily="18" charset="0"/>
                <a:cs typeface="Times New Roman" panose="02020603050405020304" pitchFamily="18" charset="0"/>
              </a:rPr>
              <a:t>Universal Declaration on Human Rights (1948)</a:t>
            </a:r>
          </a:p>
          <a:p>
            <a:pPr marL="0" indent="0">
              <a:lnSpc>
                <a:spcPct val="150000"/>
              </a:lnSpc>
              <a:spcBef>
                <a:spcPts val="0"/>
              </a:spcBef>
              <a:buNone/>
            </a:pP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1) Everyone has the right to education.  Education shall be free, at least in the elementary and fundamental stages.  Elementary education shall be compulsory.  Technical and professional education shall be made generally available and higher education shall be equally accessible to all on the basis of merit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564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latin typeface="Times New Roman" pitchFamily="18" charset="0"/>
              </a:rPr>
              <a:t/>
            </a:r>
            <a:br>
              <a:rPr lang="en-US" altLang="en-US" sz="3200" dirty="0" smtClean="0">
                <a:latin typeface="Times New Roman" pitchFamily="18" charset="0"/>
              </a:rPr>
            </a:br>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A)   International Documents</a:t>
            </a:r>
            <a:r>
              <a:rPr lang="en-US" altLang="en-US" b="1" dirty="0">
                <a:latin typeface="Times New Roman" pitchFamily="18" charset="0"/>
              </a:rPr>
              <a:t/>
            </a:r>
            <a:br>
              <a:rPr lang="en-US" altLang="en-US" b="1" dirty="0">
                <a:latin typeface="Times New Roman" pitchFamily="18" charset="0"/>
              </a:rPr>
            </a:br>
            <a:endParaRPr lang="en-US" dirty="0"/>
          </a:p>
        </p:txBody>
      </p:sp>
      <p:sp>
        <p:nvSpPr>
          <p:cNvPr id="3" name="Content Placeholder 2"/>
          <p:cNvSpPr>
            <a:spLocks noGrp="1"/>
          </p:cNvSpPr>
          <p:nvPr>
            <p:ph idx="1"/>
          </p:nvPr>
        </p:nvSpPr>
        <p:spPr/>
        <p:txBody>
          <a:bodyPr/>
          <a:lstStyle/>
          <a:p>
            <a:pPr marL="0" indent="0" algn="ctr">
              <a:buNone/>
            </a:pPr>
            <a:r>
              <a:rPr lang="en-US" sz="2800" b="1" dirty="0">
                <a:latin typeface="Times New Roman" panose="02020603050405020304" pitchFamily="18" charset="0"/>
                <a:cs typeface="Times New Roman" panose="02020603050405020304" pitchFamily="18" charset="0"/>
              </a:rPr>
              <a:t>Universal Declaration on Human Rights (1948)</a:t>
            </a:r>
          </a:p>
          <a:p>
            <a:pPr marL="0" indent="0">
              <a:lnSpc>
                <a:spcPct val="150000"/>
              </a:lnSpc>
              <a:spcBef>
                <a:spcPts val="0"/>
              </a:spcBef>
              <a:buNone/>
            </a:pP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2) Education shall be directed to the full development of the human personality and to the strengthening of respect for human rights and fundamental freedoms. It shall promote understanding, tolerance and friendship among all nations, racial or religious groups, and shall further the activities of the United Nations for the maintenance of peace.</a:t>
            </a:r>
          </a:p>
          <a:p>
            <a:endParaRPr lang="en-US" dirty="0"/>
          </a:p>
        </p:txBody>
      </p:sp>
    </p:spTree>
    <p:extLst>
      <p:ext uri="{BB962C8B-B14F-4D97-AF65-F5344CB8AC3E}">
        <p14:creationId xmlns:p14="http://schemas.microsoft.com/office/powerpoint/2010/main" val="2271472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latin typeface="Times New Roman" pitchFamily="18" charset="0"/>
              </a:rPr>
              <a:t/>
            </a:r>
            <a:br>
              <a:rPr lang="en-US" altLang="en-US" sz="3200" dirty="0" smtClean="0">
                <a:latin typeface="Times New Roman" pitchFamily="18" charset="0"/>
              </a:rPr>
            </a:br>
            <a:r>
              <a:rPr lang="en-US" altLang="en-US" sz="3200" dirty="0" smtClean="0">
                <a:latin typeface="Times New Roman" pitchFamily="18" charset="0"/>
              </a:rPr>
              <a:t>II</a:t>
            </a:r>
            <a:r>
              <a:rPr lang="en-US" altLang="en-US" sz="3200" dirty="0">
                <a:latin typeface="Times New Roman" pitchFamily="18" charset="0"/>
              </a:rPr>
              <a:t>.  Religious Freedom in Education</a:t>
            </a:r>
            <a:br>
              <a:rPr lang="en-US" altLang="en-US" sz="3200" dirty="0">
                <a:latin typeface="Times New Roman" pitchFamily="18" charset="0"/>
              </a:rPr>
            </a:br>
            <a:r>
              <a:rPr lang="en-US" altLang="en-US" sz="3200" dirty="0">
                <a:latin typeface="Times New Roman" pitchFamily="18" charset="0"/>
              </a:rPr>
              <a:t>A)   International Documents</a:t>
            </a:r>
            <a:r>
              <a:rPr lang="en-US" altLang="en-US" sz="3200" b="1" dirty="0">
                <a:latin typeface="Times New Roman" pitchFamily="18" charset="0"/>
              </a:rPr>
              <a:t/>
            </a:r>
            <a:br>
              <a:rPr lang="en-US" altLang="en-US" sz="3200" b="1" dirty="0">
                <a:latin typeface="Times New Roman" pitchFamily="18" charset="0"/>
              </a:rPr>
            </a:br>
            <a:endParaRPr lang="en-US" sz="3200" dirty="0"/>
          </a:p>
        </p:txBody>
      </p:sp>
      <p:sp>
        <p:nvSpPr>
          <p:cNvPr id="3" name="Content Placeholder 2"/>
          <p:cNvSpPr>
            <a:spLocks noGrp="1"/>
          </p:cNvSpPr>
          <p:nvPr>
            <p:ph idx="1"/>
          </p:nvPr>
        </p:nvSpPr>
        <p:spPr/>
        <p:txBody>
          <a:bodyPr/>
          <a:lstStyle/>
          <a:p>
            <a:pPr marL="0" indent="0" algn="ctr">
              <a:buNone/>
            </a:pPr>
            <a:r>
              <a:rPr lang="en-US" sz="2800" b="1" dirty="0">
                <a:latin typeface="Times New Roman" panose="02020603050405020304" pitchFamily="18" charset="0"/>
                <a:cs typeface="Times New Roman" panose="02020603050405020304" pitchFamily="18" charset="0"/>
              </a:rPr>
              <a:t>Universal Declaration on Human Rights (1948)</a:t>
            </a:r>
          </a:p>
          <a:p>
            <a:endParaRPr lang="en-US" dirty="0" smtClean="0"/>
          </a:p>
          <a:p>
            <a:pPr marL="0" indent="0">
              <a:lnSpc>
                <a:spcPct val="200000"/>
              </a:lnSpc>
              <a:spcBef>
                <a:spcPts val="600"/>
              </a:spcBef>
              <a:buNone/>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3) Parents have a prior right to choose the kind of education that shall be given to their children.</a:t>
            </a:r>
          </a:p>
          <a:p>
            <a:pPr>
              <a:lnSpc>
                <a:spcPct val="200000"/>
              </a:lnSpc>
              <a:spcBef>
                <a:spcPts val="600"/>
              </a:spcBef>
            </a:pPr>
            <a:endParaRPr lang="en-US" dirty="0"/>
          </a:p>
        </p:txBody>
      </p:sp>
    </p:spTree>
    <p:extLst>
      <p:ext uri="{BB962C8B-B14F-4D97-AF65-F5344CB8AC3E}">
        <p14:creationId xmlns:p14="http://schemas.microsoft.com/office/powerpoint/2010/main" val="3863246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latin typeface="Times New Roman" pitchFamily="18" charset="0"/>
              </a:rPr>
              <a:t/>
            </a:r>
            <a:br>
              <a:rPr lang="en-US" altLang="en-US" sz="3200" dirty="0" smtClean="0">
                <a:latin typeface="Times New Roman" pitchFamily="18" charset="0"/>
              </a:rPr>
            </a:br>
            <a:r>
              <a:rPr lang="en-US" altLang="en-US" sz="3200" dirty="0" smtClean="0">
                <a:latin typeface="Times New Roman" pitchFamily="18" charset="0"/>
              </a:rPr>
              <a:t>II</a:t>
            </a:r>
            <a:r>
              <a:rPr lang="en-US" altLang="en-US" sz="3200" dirty="0">
                <a:latin typeface="Times New Roman" pitchFamily="18" charset="0"/>
              </a:rPr>
              <a:t>.  Religious Freedom in Education</a:t>
            </a:r>
            <a:br>
              <a:rPr lang="en-US" altLang="en-US" sz="3200" dirty="0">
                <a:latin typeface="Times New Roman" pitchFamily="18" charset="0"/>
              </a:rPr>
            </a:br>
            <a:r>
              <a:rPr lang="en-US" altLang="en-US" sz="3200" dirty="0">
                <a:latin typeface="Times New Roman" pitchFamily="18" charset="0"/>
              </a:rPr>
              <a:t>A)   International Documents</a:t>
            </a:r>
            <a:r>
              <a:rPr lang="en-US" altLang="en-US" sz="3200" b="1" dirty="0">
                <a:latin typeface="Times New Roman" pitchFamily="18" charset="0"/>
              </a:rPr>
              <a:t/>
            </a:r>
            <a:br>
              <a:rPr lang="en-US" altLang="en-US" sz="3200" b="1" dirty="0">
                <a:latin typeface="Times New Roman" pitchFamily="18" charset="0"/>
              </a:rPr>
            </a:br>
            <a:endParaRPr lang="en-US" sz="3200" dirty="0"/>
          </a:p>
        </p:txBody>
      </p:sp>
      <p:sp>
        <p:nvSpPr>
          <p:cNvPr id="3" name="Content Placeholder 2"/>
          <p:cNvSpPr>
            <a:spLocks noGrp="1"/>
          </p:cNvSpPr>
          <p:nvPr>
            <p:ph idx="1"/>
          </p:nvPr>
        </p:nvSpPr>
        <p:spPr>
          <a:xfrm>
            <a:off x="304800" y="1600200"/>
            <a:ext cx="8534400" cy="4525963"/>
          </a:xfrm>
        </p:spPr>
        <p:txBody>
          <a:bodyPr/>
          <a:lstStyle/>
          <a:p>
            <a:pPr marL="0" indent="0" algn="ctr">
              <a:spcBef>
                <a:spcPts val="0"/>
              </a:spcBef>
              <a:buNone/>
            </a:pPr>
            <a:r>
              <a:rPr lang="en-US" sz="2800" b="1" dirty="0">
                <a:latin typeface="Times New Roman" panose="02020603050405020304" pitchFamily="18" charset="0"/>
                <a:cs typeface="Times New Roman" panose="02020603050405020304" pitchFamily="18" charset="0"/>
              </a:rPr>
              <a:t>Declaration on the Rights of the Child </a:t>
            </a:r>
            <a:r>
              <a:rPr lang="en-US" sz="2800" b="1" dirty="0" smtClean="0">
                <a:latin typeface="Times New Roman" panose="02020603050405020304" pitchFamily="18" charset="0"/>
                <a:cs typeface="Times New Roman" panose="02020603050405020304" pitchFamily="18" charset="0"/>
              </a:rPr>
              <a:t>(1959)</a:t>
            </a:r>
          </a:p>
          <a:p>
            <a:pPr marL="0" indent="0">
              <a:lnSpc>
                <a:spcPct val="150000"/>
              </a:lnSpc>
              <a:spcBef>
                <a:spcPts val="0"/>
              </a:spcBef>
              <a:buNone/>
            </a:pPr>
            <a:r>
              <a:rPr lang="en-US" sz="2800" dirty="0" smtClean="0">
                <a:latin typeface="Times New Roman" panose="02020603050405020304" pitchFamily="18" charset="0"/>
                <a:cs typeface="Times New Roman" panose="02020603050405020304" pitchFamily="18" charset="0"/>
              </a:rPr>
              <a:t>Article 1. </a:t>
            </a:r>
            <a:r>
              <a:rPr lang="en-US" sz="2800" dirty="0">
                <a:latin typeface="Times New Roman" panose="02020603050405020304" pitchFamily="18" charset="0"/>
                <a:cs typeface="Times New Roman" panose="02020603050405020304" pitchFamily="18" charset="0"/>
              </a:rPr>
              <a:t>The child is entitled to receive education, which shall be free and compulsory, at least in the elementary stages.  He shall be given an education which will promote his general culture and enable him, on a basis of equal opportunity, to develop his abilities, his individual judgment, and his sense of moral and social responsibility, and to become a useful member of society. </a:t>
            </a:r>
            <a:r>
              <a:rPr lang="en-US" sz="2800" dirty="0" smtClean="0">
                <a:latin typeface="Times New Roman" panose="02020603050405020304" pitchFamily="18" charset="0"/>
                <a:cs typeface="Times New Roman" panose="02020603050405020304" pitchFamily="18" charset="0"/>
              </a:rPr>
              <a:t>. . .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4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tse1.mm.bing.net/th?&amp;id=OIP.M256575a458895f4d04bea67809b4e1d2H0&amp;w=300&amp;h=300&amp;c=0&amp;pid=1.9&amp;rs=0&amp;p=0">
            <a:hlinkClick r:id="rId2"/>
          </p:cNvPr>
          <p:cNvPicPr>
            <a:picLocks noGrp="1"/>
          </p:cNvPicPr>
          <p:nvPr>
            <p:ph idx="1"/>
          </p:nvPr>
        </p:nvPicPr>
        <p:blipFill rotWithShape="1">
          <a:blip r:embed="rId3">
            <a:extLst>
              <a:ext uri="{28A0092B-C50C-407E-A947-70E740481C1C}">
                <a14:useLocalDpi xmlns:a14="http://schemas.microsoft.com/office/drawing/2010/main" val="0"/>
              </a:ext>
            </a:extLst>
          </a:blip>
          <a:srcRect b="25260"/>
          <a:stretch/>
        </p:blipFill>
        <p:spPr bwMode="auto">
          <a:xfrm>
            <a:off x="304800" y="304800"/>
            <a:ext cx="8686800" cy="6290310"/>
          </a:xfrm>
          <a:prstGeom prst="rect">
            <a:avLst/>
          </a:prstGeom>
          <a:noFill/>
          <a:ln>
            <a:noFill/>
          </a:ln>
        </p:spPr>
      </p:pic>
      <p:sp>
        <p:nvSpPr>
          <p:cNvPr id="7" name="Rectangle 6"/>
          <p:cNvSpPr/>
          <p:nvPr/>
        </p:nvSpPr>
        <p:spPr>
          <a:xfrm>
            <a:off x="838200" y="914400"/>
            <a:ext cx="7696200" cy="646331"/>
          </a:xfrm>
          <a:prstGeom prst="rect">
            <a:avLst/>
          </a:prstGeom>
        </p:spPr>
        <p:txBody>
          <a:bodyPr wrap="square">
            <a:spAutoFit/>
          </a:bodyPr>
          <a:lstStyle/>
          <a:p>
            <a:r>
              <a:rPr lang="en-US" sz="3600" dirty="0" err="1" smtClean="0">
                <a:solidFill>
                  <a:schemeClr val="bg1"/>
                </a:solidFill>
                <a:latin typeface="Times New Roman" panose="02020603050405020304" pitchFamily="18" charset="0"/>
                <a:cs typeface="Times New Roman" panose="02020603050405020304" pitchFamily="18" charset="0"/>
              </a:rPr>
              <a:t>Buon</a:t>
            </a:r>
            <a:r>
              <a:rPr lang="en-US" sz="3600" dirty="0" smtClean="0">
                <a:solidFill>
                  <a:schemeClr val="bg1"/>
                </a:solidFill>
                <a:latin typeface="Times New Roman" panose="02020603050405020304" pitchFamily="18" charset="0"/>
                <a:cs typeface="Times New Roman" panose="02020603050405020304" pitchFamily="18" charset="0"/>
              </a:rPr>
              <a:t>  		 			     </a:t>
            </a:r>
            <a:r>
              <a:rPr lang="en-US" sz="3600" dirty="0" err="1" smtClean="0">
                <a:solidFill>
                  <a:schemeClr val="bg1"/>
                </a:solidFill>
                <a:latin typeface="Times New Roman" panose="02020603050405020304" pitchFamily="18" charset="0"/>
                <a:cs typeface="Times New Roman" panose="02020603050405020304" pitchFamily="18" charset="0"/>
              </a:rPr>
              <a:t>Giorno</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827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latin typeface="Times New Roman" pitchFamily="18" charset="0"/>
              </a:rPr>
              <a:t/>
            </a:r>
            <a:br>
              <a:rPr lang="en-US" altLang="en-US" sz="3200" dirty="0" smtClean="0">
                <a:latin typeface="Times New Roman" pitchFamily="18" charset="0"/>
              </a:rPr>
            </a:br>
            <a:r>
              <a:rPr lang="en-US" altLang="en-US" sz="3200" dirty="0" smtClean="0">
                <a:latin typeface="Times New Roman" pitchFamily="18" charset="0"/>
              </a:rPr>
              <a:t>II</a:t>
            </a:r>
            <a:r>
              <a:rPr lang="en-US" altLang="en-US" sz="3200" dirty="0">
                <a:latin typeface="Times New Roman" pitchFamily="18" charset="0"/>
              </a:rPr>
              <a:t>.  Religious Freedom in Education</a:t>
            </a:r>
            <a:br>
              <a:rPr lang="en-US" altLang="en-US" sz="3200" dirty="0">
                <a:latin typeface="Times New Roman" pitchFamily="18" charset="0"/>
              </a:rPr>
            </a:br>
            <a:r>
              <a:rPr lang="en-US" altLang="en-US" sz="3200" dirty="0">
                <a:latin typeface="Times New Roman" pitchFamily="18" charset="0"/>
              </a:rPr>
              <a:t>A)   International Documents</a:t>
            </a:r>
            <a:r>
              <a:rPr lang="en-US" altLang="en-US" b="1" dirty="0">
                <a:latin typeface="Times New Roman" pitchFamily="18" charset="0"/>
              </a:rPr>
              <a:t/>
            </a:r>
            <a:br>
              <a:rPr lang="en-US" altLang="en-US" b="1" dirty="0">
                <a:latin typeface="Times New Roman" pitchFamily="18" charset="0"/>
              </a:rPr>
            </a:br>
            <a:endParaRPr lang="en-US" dirty="0"/>
          </a:p>
        </p:txBody>
      </p:sp>
      <p:sp>
        <p:nvSpPr>
          <p:cNvPr id="3" name="Content Placeholder 2"/>
          <p:cNvSpPr>
            <a:spLocks noGrp="1"/>
          </p:cNvSpPr>
          <p:nvPr>
            <p:ph idx="1"/>
          </p:nvPr>
        </p:nvSpPr>
        <p:spPr/>
        <p:txBody>
          <a:bodyPr/>
          <a:lstStyle/>
          <a:p>
            <a:pPr marL="0" indent="0" algn="ctr">
              <a:buNone/>
            </a:pPr>
            <a:r>
              <a:rPr lang="en-US" sz="2800" b="1" dirty="0" smtClean="0">
                <a:latin typeface="Times New Roman" panose="02020603050405020304" pitchFamily="18" charset="0"/>
                <a:cs typeface="Times New Roman" panose="02020603050405020304" pitchFamily="18" charset="0"/>
              </a:rPr>
              <a:t>Declaration </a:t>
            </a:r>
            <a:r>
              <a:rPr lang="en-US" sz="2800" b="1" dirty="0">
                <a:latin typeface="Times New Roman" panose="02020603050405020304" pitchFamily="18" charset="0"/>
                <a:cs typeface="Times New Roman" panose="02020603050405020304" pitchFamily="18" charset="0"/>
              </a:rPr>
              <a:t>on the Rights of the Child (1959)</a:t>
            </a:r>
          </a:p>
          <a:p>
            <a:pPr marL="0" indent="0">
              <a:spcBef>
                <a:spcPts val="0"/>
              </a:spcBef>
              <a:buNone/>
            </a:pPr>
            <a:r>
              <a:rPr lang="en-US" sz="2800" dirty="0" smtClean="0">
                <a:latin typeface="Times New Roman" panose="02020603050405020304" pitchFamily="18" charset="0"/>
                <a:cs typeface="Times New Roman" panose="02020603050405020304" pitchFamily="18" charset="0"/>
              </a:rPr>
              <a:t>Article 14</a:t>
            </a:r>
          </a:p>
          <a:p>
            <a:pPr marL="0" indent="0">
              <a:spcBef>
                <a:spcPts val="0"/>
              </a:spcBef>
              <a:buNone/>
            </a:pPr>
            <a:endParaRPr lang="en-US" sz="2800" dirty="0">
              <a:latin typeface="Times New Roman" panose="02020603050405020304" pitchFamily="18" charset="0"/>
              <a:cs typeface="Times New Roman" panose="02020603050405020304" pitchFamily="18" charset="0"/>
            </a:endParaRPr>
          </a:p>
          <a:p>
            <a:pPr marL="0" indent="0">
              <a:spcBef>
                <a:spcPts val="0"/>
              </a:spcBef>
              <a:buNone/>
            </a:pPr>
            <a:r>
              <a:rPr lang="en-US" sz="2800" dirty="0">
                <a:latin typeface="Times New Roman" panose="02020603050405020304" pitchFamily="18" charset="0"/>
                <a:cs typeface="Times New Roman" panose="02020603050405020304" pitchFamily="18" charset="0"/>
              </a:rPr>
              <a:t>1. States Parties shall respect the right of the child to freedom of thought, conscience and religion. </a:t>
            </a:r>
          </a:p>
          <a:p>
            <a:pPr marL="0" indent="0">
              <a:spcBef>
                <a:spcPts val="0"/>
              </a:spcBef>
              <a:buNone/>
            </a:pPr>
            <a:endParaRPr lang="en-US" sz="2800" dirty="0" smtClean="0">
              <a:latin typeface="Times New Roman" panose="02020603050405020304" pitchFamily="18" charset="0"/>
              <a:cs typeface="Times New Roman" panose="02020603050405020304" pitchFamily="18" charset="0"/>
            </a:endParaRPr>
          </a:p>
          <a:p>
            <a:pPr marL="0" indent="0">
              <a:spcBef>
                <a:spcPts val="0"/>
              </a:spcBef>
              <a:buNone/>
            </a:pPr>
            <a:r>
              <a:rPr lang="en-US" sz="2800" dirty="0" smtClean="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Freedom to manifest one's religion or beliefs may be subject only to such limitations as are prescribed by law and are necessary to protect public safety, order, health or morals, or the fundamental rights and freedoms of others. </a:t>
            </a:r>
          </a:p>
          <a:p>
            <a:endParaRPr lang="en-US" dirty="0"/>
          </a:p>
        </p:txBody>
      </p:sp>
    </p:spTree>
    <p:extLst>
      <p:ext uri="{BB962C8B-B14F-4D97-AF65-F5344CB8AC3E}">
        <p14:creationId xmlns:p14="http://schemas.microsoft.com/office/powerpoint/2010/main" val="401537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latin typeface="Times New Roman" pitchFamily="18" charset="0"/>
              </a:rPr>
              <a:t/>
            </a:r>
            <a:br>
              <a:rPr lang="en-US" altLang="en-US" sz="3200" dirty="0">
                <a:latin typeface="Times New Roman" pitchFamily="18" charset="0"/>
              </a:rPr>
            </a:br>
            <a:r>
              <a:rPr lang="en-US" altLang="en-US" sz="3200" dirty="0" smtClean="0">
                <a:latin typeface="Times New Roman" pitchFamily="18" charset="0"/>
              </a:rPr>
              <a:t>II</a:t>
            </a:r>
            <a:r>
              <a:rPr lang="en-US" altLang="en-US" sz="3200" dirty="0">
                <a:latin typeface="Times New Roman" pitchFamily="18" charset="0"/>
              </a:rPr>
              <a:t>.  Religious Freedom in Education</a:t>
            </a:r>
            <a:br>
              <a:rPr lang="en-US" altLang="en-US" sz="3200" dirty="0">
                <a:latin typeface="Times New Roman" pitchFamily="18" charset="0"/>
              </a:rPr>
            </a:br>
            <a:r>
              <a:rPr lang="en-US" altLang="en-US" sz="3200" dirty="0">
                <a:latin typeface="Times New Roman" pitchFamily="18" charset="0"/>
              </a:rPr>
              <a:t>A)   International Documents</a:t>
            </a:r>
            <a:r>
              <a:rPr lang="en-US" altLang="en-US" sz="3200" b="1" dirty="0">
                <a:latin typeface="Times New Roman" pitchFamily="18" charset="0"/>
              </a:rPr>
              <a:t/>
            </a:r>
            <a:br>
              <a:rPr lang="en-US" altLang="en-US" sz="3200" b="1" dirty="0">
                <a:latin typeface="Times New Roman" pitchFamily="18" charset="0"/>
              </a:rPr>
            </a:br>
            <a:endParaRPr lang="en-US" sz="3200" dirty="0"/>
          </a:p>
        </p:txBody>
      </p:sp>
      <p:sp>
        <p:nvSpPr>
          <p:cNvPr id="3" name="Content Placeholder 2"/>
          <p:cNvSpPr>
            <a:spLocks noGrp="1"/>
          </p:cNvSpPr>
          <p:nvPr>
            <p:ph idx="1"/>
          </p:nvPr>
        </p:nvSpPr>
        <p:spPr/>
        <p:txBody>
          <a:bodyPr/>
          <a:lstStyle/>
          <a:p>
            <a:pPr marL="0" indent="0" algn="ctr">
              <a:spcBef>
                <a:spcPts val="0"/>
              </a:spcBef>
              <a:buNone/>
            </a:pPr>
            <a:r>
              <a:rPr lang="en-US" sz="2800" b="1" dirty="0">
                <a:latin typeface="Times New Roman" panose="02020603050405020304" pitchFamily="18" charset="0"/>
                <a:cs typeface="Times New Roman" panose="02020603050405020304" pitchFamily="18" charset="0"/>
              </a:rPr>
              <a:t>The Declaration on the Rights of Persons </a:t>
            </a:r>
            <a:endParaRPr lang="en-US" sz="2800" b="1" dirty="0" smtClean="0">
              <a:latin typeface="Times New Roman" panose="02020603050405020304" pitchFamily="18" charset="0"/>
              <a:cs typeface="Times New Roman" panose="02020603050405020304" pitchFamily="18" charset="0"/>
            </a:endParaRPr>
          </a:p>
          <a:p>
            <a:pPr marL="0" indent="0" algn="ctr">
              <a:spcBef>
                <a:spcPts val="0"/>
              </a:spcBef>
              <a:buNone/>
            </a:pPr>
            <a:r>
              <a:rPr lang="en-US" sz="2800" b="1" dirty="0" smtClean="0">
                <a:latin typeface="Times New Roman" panose="02020603050405020304" pitchFamily="18" charset="0"/>
                <a:cs typeface="Times New Roman" panose="02020603050405020304" pitchFamily="18" charset="0"/>
              </a:rPr>
              <a:t>Belonging</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to </a:t>
            </a:r>
            <a:r>
              <a:rPr lang="en-US" sz="2800" b="1" dirty="0">
                <a:latin typeface="Times New Roman" panose="02020603050405020304" pitchFamily="18" charset="0"/>
                <a:cs typeface="Times New Roman" panose="02020603050405020304" pitchFamily="18" charset="0"/>
              </a:rPr>
              <a:t>National or Ethnic, Religious </a:t>
            </a:r>
            <a:endParaRPr lang="en-US" sz="2800" b="1" dirty="0" smtClean="0">
              <a:latin typeface="Times New Roman" panose="02020603050405020304" pitchFamily="18" charset="0"/>
              <a:cs typeface="Times New Roman" panose="02020603050405020304" pitchFamily="18" charset="0"/>
            </a:endParaRPr>
          </a:p>
          <a:p>
            <a:pPr marL="0" indent="0" algn="ctr">
              <a:spcBef>
                <a:spcPts val="0"/>
              </a:spcBef>
              <a:buNone/>
            </a:pPr>
            <a:r>
              <a:rPr lang="en-US" sz="2800" b="1" dirty="0" smtClean="0">
                <a:latin typeface="Times New Roman" panose="02020603050405020304" pitchFamily="18" charset="0"/>
                <a:cs typeface="Times New Roman" panose="02020603050405020304" pitchFamily="18" charset="0"/>
              </a:rPr>
              <a:t>and </a:t>
            </a:r>
            <a:r>
              <a:rPr lang="en-US" sz="2800" b="1" dirty="0">
                <a:latin typeface="Times New Roman" panose="02020603050405020304" pitchFamily="18" charset="0"/>
                <a:cs typeface="Times New Roman" panose="02020603050405020304" pitchFamily="18" charset="0"/>
              </a:rPr>
              <a:t>Linguistic </a:t>
            </a:r>
            <a:r>
              <a:rPr lang="en-US" sz="2800" b="1" dirty="0" smtClean="0">
                <a:latin typeface="Times New Roman" panose="02020603050405020304" pitchFamily="18" charset="0"/>
                <a:cs typeface="Times New Roman" panose="02020603050405020304" pitchFamily="18" charset="0"/>
              </a:rPr>
              <a:t>Minorities (1992)</a:t>
            </a:r>
            <a:endParaRPr lang="en-US" sz="28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2800" dirty="0" smtClean="0">
                <a:latin typeface="Times New Roman" panose="02020603050405020304" pitchFamily="18" charset="0"/>
                <a:cs typeface="Times New Roman" panose="02020603050405020304" pitchFamily="18" charset="0"/>
              </a:rPr>
              <a:t>Article </a:t>
            </a:r>
            <a:r>
              <a:rPr lang="en-US" sz="2800" dirty="0">
                <a:latin typeface="Times New Roman" panose="02020603050405020304" pitchFamily="18" charset="0"/>
                <a:cs typeface="Times New Roman" panose="02020603050405020304" pitchFamily="18" charset="0"/>
              </a:rPr>
              <a:t>1</a:t>
            </a:r>
          </a:p>
          <a:p>
            <a:pPr marL="0" indent="0">
              <a:lnSpc>
                <a:spcPct val="150000"/>
              </a:lnSpc>
              <a:spcBef>
                <a:spcPts val="0"/>
              </a:spcBef>
              <a:buNone/>
            </a:pPr>
            <a:r>
              <a:rPr lang="en-US" sz="2800" dirty="0">
                <a:latin typeface="Times New Roman" panose="02020603050405020304" pitchFamily="18" charset="0"/>
                <a:cs typeface="Times New Roman" panose="02020603050405020304" pitchFamily="18" charset="0"/>
              </a:rPr>
              <a:t>States shall protect the existence and the national or ethnic, cultural, religious and linguistic identity of minorities within their respective territories and shall encourage conditions for the promotion of that </a:t>
            </a:r>
            <a:r>
              <a:rPr lang="en-US" sz="2800" dirty="0" smtClean="0">
                <a:latin typeface="Times New Roman" panose="02020603050405020304" pitchFamily="18" charset="0"/>
                <a:cs typeface="Times New Roman" panose="02020603050405020304" pitchFamily="18" charset="0"/>
              </a:rPr>
              <a:t>identity.</a:t>
            </a:r>
            <a:endParaRPr lang="en-US"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92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latin typeface="Times New Roman" pitchFamily="18" charset="0"/>
              </a:rPr>
              <a:t/>
            </a:r>
            <a:br>
              <a:rPr lang="en-US" altLang="en-US" sz="3200" dirty="0" smtClean="0">
                <a:latin typeface="Times New Roman" pitchFamily="18" charset="0"/>
              </a:rPr>
            </a:br>
            <a:r>
              <a:rPr lang="en-US" altLang="en-US" sz="3200" dirty="0" smtClean="0">
                <a:latin typeface="Times New Roman" pitchFamily="18" charset="0"/>
              </a:rPr>
              <a:t>II</a:t>
            </a:r>
            <a:r>
              <a:rPr lang="en-US" altLang="en-US" sz="3200" dirty="0">
                <a:latin typeface="Times New Roman" pitchFamily="18" charset="0"/>
              </a:rPr>
              <a:t>.  Religious Freedom in Education</a:t>
            </a:r>
            <a:br>
              <a:rPr lang="en-US" altLang="en-US" sz="3200" dirty="0">
                <a:latin typeface="Times New Roman" pitchFamily="18" charset="0"/>
              </a:rPr>
            </a:br>
            <a:r>
              <a:rPr lang="en-US" altLang="en-US" sz="3200" dirty="0">
                <a:latin typeface="Times New Roman" pitchFamily="18" charset="0"/>
              </a:rPr>
              <a:t>A)   International Documents</a:t>
            </a:r>
            <a:r>
              <a:rPr lang="en-US" altLang="en-US" sz="3200" b="1" dirty="0">
                <a:latin typeface="Times New Roman" pitchFamily="18" charset="0"/>
              </a:rPr>
              <a:t/>
            </a:r>
            <a:br>
              <a:rPr lang="en-US" altLang="en-US" sz="3200" b="1" dirty="0">
                <a:latin typeface="Times New Roman" pitchFamily="18" charset="0"/>
              </a:rPr>
            </a:br>
            <a:endParaRPr lang="en-US" sz="3200" dirty="0"/>
          </a:p>
        </p:txBody>
      </p:sp>
      <p:sp>
        <p:nvSpPr>
          <p:cNvPr id="3" name="Content Placeholder 2"/>
          <p:cNvSpPr>
            <a:spLocks noGrp="1"/>
          </p:cNvSpPr>
          <p:nvPr>
            <p:ph idx="1"/>
          </p:nvPr>
        </p:nvSpPr>
        <p:spPr>
          <a:xfrm>
            <a:off x="228600" y="1600200"/>
            <a:ext cx="8458200" cy="4525963"/>
          </a:xfrm>
        </p:spPr>
        <p:txBody>
          <a:bodyPr/>
          <a:lstStyle/>
          <a:p>
            <a:pPr marL="0" indent="0" algn="ctr">
              <a:spcBef>
                <a:spcPts val="0"/>
              </a:spcBef>
              <a:buNone/>
            </a:pPr>
            <a:r>
              <a:rPr lang="en-US" sz="2800" b="1" dirty="0">
                <a:latin typeface="Times New Roman" panose="02020603050405020304" pitchFamily="18" charset="0"/>
                <a:cs typeface="Times New Roman" panose="02020603050405020304" pitchFamily="18" charset="0"/>
              </a:rPr>
              <a:t>The Declaration on the Rights of Persons </a:t>
            </a:r>
          </a:p>
          <a:p>
            <a:pPr marL="0" indent="0" algn="ctr">
              <a:spcBef>
                <a:spcPts val="0"/>
              </a:spcBef>
              <a:buNone/>
            </a:pPr>
            <a:r>
              <a:rPr lang="en-US" sz="2800" b="1" dirty="0">
                <a:latin typeface="Times New Roman" panose="02020603050405020304" pitchFamily="18" charset="0"/>
                <a:cs typeface="Times New Roman" panose="02020603050405020304" pitchFamily="18" charset="0"/>
              </a:rPr>
              <a:t>Belonging to National or Ethnic, Religious </a:t>
            </a:r>
          </a:p>
          <a:p>
            <a:pPr marL="0" indent="0" algn="ctr">
              <a:spcBef>
                <a:spcPts val="0"/>
              </a:spcBef>
              <a:buNone/>
            </a:pPr>
            <a:r>
              <a:rPr lang="en-US" sz="2800" b="1" dirty="0">
                <a:latin typeface="Times New Roman" panose="02020603050405020304" pitchFamily="18" charset="0"/>
                <a:cs typeface="Times New Roman" panose="02020603050405020304" pitchFamily="18" charset="0"/>
              </a:rPr>
              <a:t>and Linguistic Minorities (1992)</a:t>
            </a:r>
          </a:p>
          <a:p>
            <a:pPr marL="0" indent="0">
              <a:buNone/>
            </a:pPr>
            <a:r>
              <a:rPr lang="en-US" sz="2800" dirty="0" smtClean="0">
                <a:latin typeface="Times New Roman" panose="02020603050405020304" pitchFamily="18" charset="0"/>
                <a:cs typeface="Times New Roman" panose="02020603050405020304" pitchFamily="18" charset="0"/>
              </a:rPr>
              <a:t>Article </a:t>
            </a:r>
            <a:r>
              <a:rPr lang="en-US" sz="2800" dirty="0">
                <a:latin typeface="Times New Roman" panose="02020603050405020304" pitchFamily="18" charset="0"/>
                <a:cs typeface="Times New Roman" panose="02020603050405020304" pitchFamily="18" charset="0"/>
              </a:rPr>
              <a:t>2 </a:t>
            </a:r>
          </a:p>
          <a:p>
            <a:pPr marL="0" indent="0">
              <a:buNone/>
            </a:pPr>
            <a:r>
              <a:rPr lang="en-US" sz="2800" dirty="0">
                <a:latin typeface="Times New Roman" panose="02020603050405020304" pitchFamily="18" charset="0"/>
                <a:cs typeface="Times New Roman" panose="02020603050405020304" pitchFamily="18" charset="0"/>
              </a:rPr>
              <a:t>1. Persons belonging to national or ethnic, religious and linguistic minorities (hereinafter referred to as persons belonging to minorities) have the right to enjoy their own culture, to profess and </a:t>
            </a:r>
            <a:r>
              <a:rPr lang="en-US" sz="2800" dirty="0" smtClean="0">
                <a:latin typeface="Times New Roman" panose="02020603050405020304" pitchFamily="18" charset="0"/>
                <a:cs typeface="Times New Roman" panose="02020603050405020304" pitchFamily="18" charset="0"/>
              </a:rPr>
              <a:t>practice </a:t>
            </a:r>
            <a:r>
              <a:rPr lang="en-US" sz="2800" dirty="0">
                <a:latin typeface="Times New Roman" panose="02020603050405020304" pitchFamily="18" charset="0"/>
                <a:cs typeface="Times New Roman" panose="02020603050405020304" pitchFamily="18" charset="0"/>
              </a:rPr>
              <a:t>their own religion, and to use their own language, in private and in public, freely and without interference or any form of discrimination. </a:t>
            </a:r>
          </a:p>
        </p:txBody>
      </p:sp>
    </p:spTree>
    <p:extLst>
      <p:ext uri="{BB962C8B-B14F-4D97-AF65-F5344CB8AC3E}">
        <p14:creationId xmlns:p14="http://schemas.microsoft.com/office/powerpoint/2010/main" val="4123085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latin typeface="Times New Roman" pitchFamily="18" charset="0"/>
              </a:rPr>
              <a:t/>
            </a:r>
            <a:br>
              <a:rPr lang="en-US" altLang="en-US" sz="3200" dirty="0" smtClean="0">
                <a:latin typeface="Times New Roman" pitchFamily="18" charset="0"/>
              </a:rPr>
            </a:br>
            <a:r>
              <a:rPr lang="en-US" altLang="en-US" sz="3200" dirty="0" smtClean="0">
                <a:latin typeface="Times New Roman" pitchFamily="18" charset="0"/>
              </a:rPr>
              <a:t>II</a:t>
            </a:r>
            <a:r>
              <a:rPr lang="en-US" altLang="en-US" sz="3200" dirty="0">
                <a:latin typeface="Times New Roman" pitchFamily="18" charset="0"/>
              </a:rPr>
              <a:t>.  Religious Freedom in Education</a:t>
            </a:r>
            <a:br>
              <a:rPr lang="en-US" altLang="en-US" sz="3200" dirty="0">
                <a:latin typeface="Times New Roman" pitchFamily="18" charset="0"/>
              </a:rPr>
            </a:br>
            <a:r>
              <a:rPr lang="en-US" altLang="en-US" sz="3200" dirty="0">
                <a:latin typeface="Times New Roman" pitchFamily="18" charset="0"/>
              </a:rPr>
              <a:t>A)   International Documents</a:t>
            </a:r>
            <a:r>
              <a:rPr lang="en-US" altLang="en-US" sz="3200" b="1" dirty="0">
                <a:latin typeface="Times New Roman" pitchFamily="18" charset="0"/>
              </a:rPr>
              <a:t/>
            </a:r>
            <a:br>
              <a:rPr lang="en-US" altLang="en-US" sz="3200" b="1" dirty="0">
                <a:latin typeface="Times New Roman" pitchFamily="18" charset="0"/>
              </a:rPr>
            </a:br>
            <a:endParaRPr lang="en-US" sz="3200" dirty="0"/>
          </a:p>
        </p:txBody>
      </p:sp>
      <p:sp>
        <p:nvSpPr>
          <p:cNvPr id="3" name="Content Placeholder 2"/>
          <p:cNvSpPr>
            <a:spLocks noGrp="1"/>
          </p:cNvSpPr>
          <p:nvPr>
            <p:ph idx="1"/>
          </p:nvPr>
        </p:nvSpPr>
        <p:spPr>
          <a:xfrm>
            <a:off x="152400" y="1600200"/>
            <a:ext cx="8686800" cy="4525963"/>
          </a:xfrm>
        </p:spPr>
        <p:txBody>
          <a:bodyPr/>
          <a:lstStyle/>
          <a:p>
            <a:pPr marL="0" indent="0" algn="ctr">
              <a:spcBef>
                <a:spcPts val="0"/>
              </a:spcBef>
              <a:buNone/>
            </a:pPr>
            <a:r>
              <a:rPr lang="en-US" sz="2800" b="1" dirty="0" smtClean="0">
                <a:latin typeface="Times New Roman" panose="02020603050405020304" pitchFamily="18" charset="0"/>
                <a:cs typeface="Times New Roman" panose="02020603050405020304" pitchFamily="18" charset="0"/>
              </a:rPr>
              <a:t>Int’l </a:t>
            </a:r>
            <a:r>
              <a:rPr lang="en-US" sz="2800" b="1" dirty="0">
                <a:latin typeface="Times New Roman" panose="02020603050405020304" pitchFamily="18" charset="0"/>
                <a:cs typeface="Times New Roman" panose="02020603050405020304" pitchFamily="18" charset="0"/>
              </a:rPr>
              <a:t>Covenant on Civil and </a:t>
            </a:r>
            <a:r>
              <a:rPr lang="en-US" sz="2800" b="1" dirty="0" smtClean="0">
                <a:latin typeface="Times New Roman" panose="02020603050405020304" pitchFamily="18" charset="0"/>
                <a:cs typeface="Times New Roman" panose="02020603050405020304" pitchFamily="18" charset="0"/>
              </a:rPr>
              <a:t>Poli</a:t>
            </a:r>
            <a:r>
              <a:rPr lang="en-US" sz="2800" b="1" dirty="0">
                <a:latin typeface="Times New Roman" panose="02020603050405020304" pitchFamily="18" charset="0"/>
                <a:cs typeface="Times New Roman" panose="02020603050405020304" pitchFamily="18" charset="0"/>
              </a:rPr>
              <a:t>tical Rights (1994)</a:t>
            </a:r>
            <a:endParaRPr lang="en-US" sz="2800" dirty="0">
              <a:latin typeface="Times New Roman" panose="02020603050405020304" pitchFamily="18" charset="0"/>
              <a:cs typeface="Times New Roman" panose="02020603050405020304" pitchFamily="18" charset="0"/>
            </a:endParaRPr>
          </a:p>
          <a:p>
            <a:pPr marL="0" indent="0">
              <a:spcBef>
                <a:spcPts val="0"/>
              </a:spcBef>
              <a:buNone/>
            </a:pPr>
            <a:endParaRPr lang="en-US" sz="2800" dirty="0" smtClean="0">
              <a:latin typeface="Times New Roman" panose="02020603050405020304" pitchFamily="18" charset="0"/>
              <a:cs typeface="Times New Roman" panose="02020603050405020304" pitchFamily="18" charset="0"/>
            </a:endParaRPr>
          </a:p>
          <a:p>
            <a:pPr marL="0" indent="0">
              <a:spcBef>
                <a:spcPts val="0"/>
              </a:spcBef>
              <a:buNone/>
            </a:pPr>
            <a:r>
              <a:rPr lang="x-none" sz="2800" smtClean="0">
                <a:latin typeface="Times New Roman" panose="02020603050405020304" pitchFamily="18" charset="0"/>
                <a:cs typeface="Times New Roman" panose="02020603050405020304" pitchFamily="18" charset="0"/>
              </a:rPr>
              <a:t>Article 18</a:t>
            </a:r>
            <a:endParaRPr lang="en-US" sz="2800" b="1" dirty="0">
              <a:latin typeface="Times New Roman" panose="02020603050405020304" pitchFamily="18" charset="0"/>
              <a:cs typeface="Times New Roman" panose="02020603050405020304" pitchFamily="18" charset="0"/>
            </a:endParaRPr>
          </a:p>
          <a:p>
            <a:pPr marL="0" lvl="0" indent="0">
              <a:spcBef>
                <a:spcPts val="0"/>
              </a:spcBef>
              <a:buNone/>
            </a:pPr>
            <a:endParaRPr lang="en-US" sz="2800" dirty="0" smtClean="0">
              <a:latin typeface="Times New Roman" panose="02020603050405020304" pitchFamily="18" charset="0"/>
              <a:cs typeface="Times New Roman" panose="02020603050405020304" pitchFamily="18" charset="0"/>
            </a:endParaRPr>
          </a:p>
          <a:p>
            <a:pPr marL="0" lvl="0" indent="0">
              <a:spcBef>
                <a:spcPts val="0"/>
              </a:spcBef>
              <a:buNone/>
            </a:pPr>
            <a:r>
              <a:rPr lang="en-US" sz="2800" dirty="0" smtClean="0">
                <a:latin typeface="Times New Roman" panose="02020603050405020304" pitchFamily="18" charset="0"/>
                <a:cs typeface="Times New Roman" panose="02020603050405020304" pitchFamily="18" charset="0"/>
              </a:rPr>
              <a:t>Everyone </a:t>
            </a:r>
            <a:r>
              <a:rPr lang="en-US" sz="2800" dirty="0">
                <a:latin typeface="Times New Roman" panose="02020603050405020304" pitchFamily="18" charset="0"/>
                <a:cs typeface="Times New Roman" panose="02020603050405020304" pitchFamily="18" charset="0"/>
              </a:rPr>
              <a:t>shall have the right to freedom of thought, conscience and religion. This right shall include freedom to have or to adopt a religion or belief of his choice, and freedom, either individually or in community with others and in public or private, to manifest his religion or belief in worship, observance, practice and teaching. </a:t>
            </a:r>
          </a:p>
        </p:txBody>
      </p:sp>
    </p:spTree>
    <p:extLst>
      <p:ext uri="{BB962C8B-B14F-4D97-AF65-F5344CB8AC3E}">
        <p14:creationId xmlns:p14="http://schemas.microsoft.com/office/powerpoint/2010/main" val="1772658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791" t="10170" r="12846" b="22035"/>
          <a:stretch>
            <a:fillRect/>
          </a:stretch>
        </p:blipFill>
        <p:spPr bwMode="auto">
          <a:xfrm>
            <a:off x="609600" y="3810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269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0"/>
            <a:ext cx="8229600" cy="1447800"/>
          </a:xfrm>
        </p:spPr>
        <p:txBody>
          <a:bodyPr/>
          <a:lstStyle/>
          <a:p>
            <a:r>
              <a:rPr lang="en-US" altLang="en-US" sz="3200" dirty="0" smtClean="0">
                <a:latin typeface="Times New Roman" pitchFamily="18" charset="0"/>
              </a:rPr>
              <a:t/>
            </a:r>
            <a:br>
              <a:rPr lang="en-US" altLang="en-US" sz="3200" dirty="0" smtClean="0">
                <a:latin typeface="Times New Roman" pitchFamily="18" charset="0"/>
              </a:rPr>
            </a:br>
            <a:r>
              <a:rPr lang="en-US" altLang="en-US" sz="3200" dirty="0" smtClean="0">
                <a:latin typeface="Times New Roman" pitchFamily="18" charset="0"/>
              </a:rPr>
              <a:t>II</a:t>
            </a:r>
            <a:r>
              <a:rPr lang="en-US" altLang="en-US" sz="3200" dirty="0">
                <a:latin typeface="Times New Roman" pitchFamily="18" charset="0"/>
              </a:rPr>
              <a:t>.  Religious Freedom in Education</a:t>
            </a:r>
            <a:br>
              <a:rPr lang="en-US" altLang="en-US" sz="3200" dirty="0">
                <a:latin typeface="Times New Roman" pitchFamily="18" charset="0"/>
              </a:rPr>
            </a:br>
            <a:r>
              <a:rPr lang="en-US" altLang="en-US" sz="3200" dirty="0" smtClean="0">
                <a:latin typeface="Times New Roman" pitchFamily="18" charset="0"/>
              </a:rPr>
              <a:t>B)   The United States</a:t>
            </a:r>
            <a:endParaRPr lang="en-US" altLang="en-US" sz="4000" dirty="0">
              <a:latin typeface="Times New Roman" pitchFamily="18" charset="0"/>
            </a:endParaRPr>
          </a:p>
        </p:txBody>
      </p:sp>
      <p:sp>
        <p:nvSpPr>
          <p:cNvPr id="113667" name="Rectangle 3"/>
          <p:cNvSpPr>
            <a:spLocks noGrp="1" noChangeArrowheads="1"/>
          </p:cNvSpPr>
          <p:nvPr>
            <p:ph type="body" idx="1"/>
          </p:nvPr>
        </p:nvSpPr>
        <p:spPr>
          <a:xfrm>
            <a:off x="457200" y="990600"/>
            <a:ext cx="8229600" cy="4754563"/>
          </a:xfrm>
        </p:spPr>
        <p:txBody>
          <a:bodyPr/>
          <a:lstStyle/>
          <a:p>
            <a:pPr>
              <a:lnSpc>
                <a:spcPct val="80000"/>
              </a:lnSpc>
              <a:buFontTx/>
              <a:buNone/>
            </a:pPr>
            <a:endParaRPr lang="en-US" altLang="en-US" sz="2400" dirty="0">
              <a:latin typeface="Times New Roman" pitchFamily="18" charset="0"/>
            </a:endParaRPr>
          </a:p>
          <a:p>
            <a:pPr algn="ctr">
              <a:lnSpc>
                <a:spcPct val="200000"/>
              </a:lnSpc>
              <a:buFontTx/>
              <a:buNone/>
            </a:pPr>
            <a:r>
              <a:rPr lang="en-US" altLang="en-US" sz="2800" dirty="0">
                <a:latin typeface="Times New Roman" pitchFamily="18" charset="0"/>
              </a:rPr>
              <a:t>First Amendment, 1791</a:t>
            </a:r>
          </a:p>
          <a:p>
            <a:pPr>
              <a:lnSpc>
                <a:spcPct val="200000"/>
              </a:lnSpc>
              <a:buFontTx/>
              <a:buNone/>
            </a:pPr>
            <a:r>
              <a:rPr lang="en-US" altLang="en-US" sz="2800" dirty="0">
                <a:latin typeface="Times New Roman" pitchFamily="18" charset="0"/>
              </a:rPr>
              <a:t>“Congress shall make no law respecting an </a:t>
            </a:r>
            <a:endParaRPr lang="en-US" altLang="en-US" sz="2800" dirty="0" smtClean="0">
              <a:latin typeface="Times New Roman" pitchFamily="18" charset="0"/>
            </a:endParaRPr>
          </a:p>
          <a:p>
            <a:pPr>
              <a:lnSpc>
                <a:spcPct val="200000"/>
              </a:lnSpc>
              <a:buFontTx/>
              <a:buNone/>
            </a:pPr>
            <a:r>
              <a:rPr lang="en-US" altLang="en-US" sz="2800" dirty="0">
                <a:latin typeface="Times New Roman" pitchFamily="18" charset="0"/>
              </a:rPr>
              <a:t>e</a:t>
            </a:r>
            <a:r>
              <a:rPr lang="en-US" altLang="en-US" sz="2800" dirty="0" smtClean="0">
                <a:latin typeface="Times New Roman" pitchFamily="18" charset="0"/>
              </a:rPr>
              <a:t>stablishment </a:t>
            </a:r>
            <a:r>
              <a:rPr lang="en-US" altLang="en-US" sz="2800" dirty="0">
                <a:latin typeface="Times New Roman" pitchFamily="18" charset="0"/>
              </a:rPr>
              <a:t>of religion, or prohibiting the </a:t>
            </a:r>
            <a:r>
              <a:rPr lang="en-US" altLang="en-US" sz="2800" dirty="0" smtClean="0">
                <a:latin typeface="Times New Roman" pitchFamily="18" charset="0"/>
              </a:rPr>
              <a:t>free</a:t>
            </a:r>
          </a:p>
          <a:p>
            <a:pPr>
              <a:lnSpc>
                <a:spcPct val="200000"/>
              </a:lnSpc>
              <a:buFontTx/>
              <a:buNone/>
            </a:pPr>
            <a:r>
              <a:rPr lang="en-US" altLang="en-US" sz="2800" dirty="0" smtClean="0">
                <a:latin typeface="Times New Roman" pitchFamily="18" charset="0"/>
              </a:rPr>
              <a:t>exercise </a:t>
            </a:r>
            <a:r>
              <a:rPr lang="en-US" altLang="en-US" sz="2800" dirty="0">
                <a:latin typeface="Times New Roman" pitchFamily="18" charset="0"/>
              </a:rPr>
              <a:t>thereof.”</a:t>
            </a:r>
            <a:r>
              <a:rPr lang="en-US" altLang="en-US" sz="2800" dirty="0"/>
              <a:t> </a:t>
            </a:r>
          </a:p>
          <a:p>
            <a:pPr>
              <a:lnSpc>
                <a:spcPct val="200000"/>
              </a:lnSpc>
              <a:buFontTx/>
              <a:buNone/>
            </a:pPr>
            <a:endParaRPr lang="en-US" altLang="en-US" sz="2800" dirty="0"/>
          </a:p>
          <a:p>
            <a:pPr>
              <a:lnSpc>
                <a:spcPct val="150000"/>
              </a:lnSpc>
              <a:buFontTx/>
              <a:buNone/>
            </a:pPr>
            <a:endParaRPr lang="en-US" altLang="en-US" sz="2400" dirty="0">
              <a:latin typeface="Times New Roman" pitchFamily="18" charset="0"/>
            </a:endParaRPr>
          </a:p>
          <a:p>
            <a:pPr>
              <a:lnSpc>
                <a:spcPct val="150000"/>
              </a:lnSpc>
              <a:buFontTx/>
              <a:buNone/>
            </a:pPr>
            <a:endParaRPr lang="en-US" altLang="en-US" sz="2400" dirty="0">
              <a:latin typeface="Times New Roman" pitchFamily="18" charset="0"/>
            </a:endParaRPr>
          </a:p>
          <a:p>
            <a:pPr>
              <a:lnSpc>
                <a:spcPct val="80000"/>
              </a:lnSpc>
              <a:buFontTx/>
              <a:buNone/>
            </a:pPr>
            <a:endParaRPr lang="en-US" altLang="en-US" sz="2400" dirty="0">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B)   The United States</a:t>
            </a:r>
            <a:endParaRPr lang="en-US" sz="3200" dirty="0"/>
          </a:p>
        </p:txBody>
      </p:sp>
      <p:sp>
        <p:nvSpPr>
          <p:cNvPr id="3" name="Content Placeholder 2"/>
          <p:cNvSpPr>
            <a:spLocks noGrp="1"/>
          </p:cNvSpPr>
          <p:nvPr>
            <p:ph idx="1"/>
          </p:nvPr>
        </p:nvSpPr>
        <p:spPr/>
        <p:txBody>
          <a:bodyPr/>
          <a:lstStyle/>
          <a:p>
            <a:pPr marL="0" indent="0">
              <a:lnSpc>
                <a:spcPct val="200000"/>
              </a:lnSpc>
              <a:spcBef>
                <a:spcPts val="0"/>
              </a:spcBef>
              <a:buNone/>
            </a:pPr>
            <a:r>
              <a:rPr lang="en-US" sz="2800" dirty="0">
                <a:solidFill>
                  <a:schemeClr val="tx1"/>
                </a:solidFill>
                <a:latin typeface="Times New Roman" panose="02020603050405020304" pitchFamily="18" charset="0"/>
                <a:cs typeface="Times New Roman" panose="02020603050405020304" pitchFamily="18" charset="0"/>
              </a:rPr>
              <a:t>Appeals to history over the original intent of the Establishment Clause fail to provide clear answers, stemming largely from the close ties between religion and government that began during the colonial period.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531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B)   The United States</a:t>
            </a:r>
            <a:endParaRPr lang="en-US" sz="3200" dirty="0"/>
          </a:p>
        </p:txBody>
      </p:sp>
      <p:sp>
        <p:nvSpPr>
          <p:cNvPr id="3" name="Content Placeholder 2"/>
          <p:cNvSpPr>
            <a:spLocks noGrp="1"/>
          </p:cNvSpPr>
          <p:nvPr>
            <p:ph idx="1"/>
          </p:nvPr>
        </p:nvSpPr>
        <p:spPr/>
        <p:txBody>
          <a:bodyPr/>
          <a:lstStyle/>
          <a:p>
            <a:pPr marL="0" indent="0">
              <a:lnSpc>
                <a:spcPct val="150000"/>
              </a:lnSpc>
              <a:spcBef>
                <a:spcPts val="0"/>
              </a:spcBef>
              <a:buNone/>
            </a:pPr>
            <a:r>
              <a:rPr lang="en-US" sz="2800" dirty="0" smtClean="0">
                <a:solidFill>
                  <a:schemeClr val="tx1"/>
                </a:solidFill>
                <a:latin typeface="Times New Roman" panose="02020603050405020304" pitchFamily="18" charset="0"/>
                <a:cs typeface="Times New Roman" panose="02020603050405020304" pitchFamily="18" charset="0"/>
              </a:rPr>
              <a:t>In fact, up until the Revolutionary War, there “. . . were established churches in at least eight of the thirteen former colonies and established religions in at least four of the other five.” </a:t>
            </a:r>
            <a:r>
              <a:rPr lang="en-US" sz="2800" i="1" dirty="0" smtClean="0">
                <a:solidFill>
                  <a:schemeClr val="tx1"/>
                </a:solidFill>
                <a:latin typeface="Times New Roman" panose="02020603050405020304" pitchFamily="18" charset="0"/>
                <a:cs typeface="Times New Roman" panose="02020603050405020304" pitchFamily="18" charset="0"/>
              </a:rPr>
              <a:t>Engel v. Vitale</a:t>
            </a:r>
            <a:r>
              <a:rPr lang="en-US" sz="2800" dirty="0" smtClean="0">
                <a:solidFill>
                  <a:schemeClr val="tx1"/>
                </a:solidFill>
                <a:latin typeface="Times New Roman" panose="02020603050405020304" pitchFamily="18" charset="0"/>
                <a:cs typeface="Times New Roman" panose="02020603050405020304" pitchFamily="18" charset="0"/>
              </a:rPr>
              <a:t>, 370 U.S. 421, 428 n. 5 (1962).</a:t>
            </a:r>
          </a:p>
          <a:p>
            <a:pPr marL="0" indent="0">
              <a:buNone/>
            </a:pPr>
            <a:endParaRPr lang="en-US" dirty="0"/>
          </a:p>
        </p:txBody>
      </p:sp>
    </p:spTree>
    <p:extLst>
      <p:ext uri="{BB962C8B-B14F-4D97-AF65-F5344CB8AC3E}">
        <p14:creationId xmlns:p14="http://schemas.microsoft.com/office/powerpoint/2010/main" val="2669522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B)   The United States</a:t>
            </a:r>
            <a:endParaRPr lang="en-US" sz="3200" dirty="0"/>
          </a:p>
        </p:txBody>
      </p:sp>
      <p:sp>
        <p:nvSpPr>
          <p:cNvPr id="3" name="Content Placeholder 2"/>
          <p:cNvSpPr>
            <a:spLocks noGrp="1"/>
          </p:cNvSpPr>
          <p:nvPr>
            <p:ph idx="1"/>
          </p:nvPr>
        </p:nvSpPr>
        <p:spPr/>
        <p:txBody>
          <a:bodyPr/>
          <a:lstStyle/>
          <a:p>
            <a:pPr>
              <a:spcBef>
                <a:spcPts val="0"/>
              </a:spcBef>
              <a:buFontTx/>
              <a:buNone/>
            </a:pPr>
            <a:r>
              <a:rPr lang="en-US" altLang="en-US" sz="2800" dirty="0" smtClean="0">
                <a:latin typeface="Times New Roman" pitchFamily="18" charset="0"/>
                <a:cs typeface="Times New Roman" panose="02020603050405020304" pitchFamily="18" charset="0"/>
              </a:rPr>
              <a:t>This is all tempered by Jefferson’s 1802 Letter to the</a:t>
            </a:r>
          </a:p>
          <a:p>
            <a:pPr>
              <a:spcBef>
                <a:spcPts val="0"/>
              </a:spcBef>
              <a:buFontTx/>
              <a:buNone/>
            </a:pPr>
            <a:r>
              <a:rPr lang="en-US" altLang="en-US" sz="2800" dirty="0" smtClean="0">
                <a:latin typeface="Times New Roman" pitchFamily="18" charset="0"/>
                <a:cs typeface="Times New Roman" panose="02020603050405020304" pitchFamily="18" charset="0"/>
              </a:rPr>
              <a:t>Danbury Baptist Association </a:t>
            </a:r>
          </a:p>
          <a:p>
            <a:pPr>
              <a:spcBef>
                <a:spcPts val="0"/>
              </a:spcBef>
              <a:buFontTx/>
              <a:buNone/>
            </a:pPr>
            <a:endParaRPr lang="en-US" altLang="en-US" sz="2800" dirty="0" smtClean="0">
              <a:latin typeface="Times New Roman" pitchFamily="18" charset="0"/>
              <a:cs typeface="Times New Roman" panose="02020603050405020304" pitchFamily="18" charset="0"/>
            </a:endParaRPr>
          </a:p>
          <a:p>
            <a:pPr marL="0" indent="0">
              <a:spcBef>
                <a:spcPts val="0"/>
              </a:spcBef>
              <a:buNone/>
            </a:pPr>
            <a:r>
              <a:rPr lang="en-US" sz="2800" dirty="0" smtClean="0">
                <a:latin typeface="Times New Roman" panose="02020603050405020304" pitchFamily="18" charset="0"/>
                <a:cs typeface="Times New Roman" panose="02020603050405020304" pitchFamily="18" charset="0"/>
              </a:rPr>
              <a:t>Believing </a:t>
            </a:r>
            <a:r>
              <a:rPr lang="en-US" sz="2800" dirty="0">
                <a:latin typeface="Times New Roman" panose="02020603050405020304" pitchFamily="18" charset="0"/>
                <a:cs typeface="Times New Roman" panose="02020603050405020304" pitchFamily="18" charset="0"/>
              </a:rPr>
              <a:t>with you that religion is a matter which </a:t>
            </a:r>
            <a:r>
              <a:rPr lang="en-US" sz="2800" dirty="0" smtClean="0">
                <a:latin typeface="Times New Roman" panose="02020603050405020304" pitchFamily="18" charset="0"/>
                <a:cs typeface="Times New Roman" panose="02020603050405020304" pitchFamily="18" charset="0"/>
              </a:rPr>
              <a:t>	lies </a:t>
            </a:r>
            <a:r>
              <a:rPr lang="en-US" sz="2800" dirty="0">
                <a:latin typeface="Times New Roman" panose="02020603050405020304" pitchFamily="18" charset="0"/>
                <a:cs typeface="Times New Roman" panose="02020603050405020304" pitchFamily="18" charset="0"/>
              </a:rPr>
              <a:t>solely between man and his God . . .  I contemplate with sovereign reverence that act of the whole American people which declared that their legislature should “make no law respecting an establishment of religion, or prohibiting the free exercise thereof,” thus building a wall of separation between church and state.</a:t>
            </a:r>
          </a:p>
          <a:p>
            <a:endParaRPr lang="en-US" sz="2800" dirty="0"/>
          </a:p>
        </p:txBody>
      </p:sp>
    </p:spTree>
    <p:extLst>
      <p:ext uri="{BB962C8B-B14F-4D97-AF65-F5344CB8AC3E}">
        <p14:creationId xmlns:p14="http://schemas.microsoft.com/office/powerpoint/2010/main" val="1256625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B)   The United States</a:t>
            </a:r>
            <a:endParaRPr lang="en-US" sz="3200" dirty="0"/>
          </a:p>
        </p:txBody>
      </p:sp>
      <p:sp>
        <p:nvSpPr>
          <p:cNvPr id="3" name="Content Placeholder 2"/>
          <p:cNvSpPr>
            <a:spLocks noGrp="1"/>
          </p:cNvSpPr>
          <p:nvPr>
            <p:ph idx="1"/>
          </p:nvPr>
        </p:nvSpPr>
        <p:spPr/>
        <p:txBody>
          <a:bodyPr/>
          <a:lstStyle/>
          <a:p>
            <a:pPr marL="0" indent="0">
              <a:lnSpc>
                <a:spcPct val="150000"/>
              </a:lnSpc>
              <a:spcBef>
                <a:spcPts val="0"/>
              </a:spcBef>
              <a:buNone/>
            </a:pPr>
            <a:r>
              <a:rPr lang="en-US" sz="2800" dirty="0">
                <a:latin typeface="Times New Roman" panose="02020603050405020304" pitchFamily="18" charset="0"/>
                <a:cs typeface="Times New Roman" panose="02020603050405020304" pitchFamily="18" charset="0"/>
              </a:rPr>
              <a:t>The metaphor of the “wall of separation” traces its origins to Roger Williams who coined the term more than 150 years before Thomas Jefferson used it in his letter to the Danbury Baptist Convention. Roger Williams</a:t>
            </a:r>
          </a:p>
        </p:txBody>
      </p:sp>
    </p:spTree>
    <p:extLst>
      <p:ext uri="{BB962C8B-B14F-4D97-AF65-F5344CB8AC3E}">
        <p14:creationId xmlns:p14="http://schemas.microsoft.com/office/powerpoint/2010/main" val="218309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76200"/>
            <a:ext cx="8229600" cy="914400"/>
          </a:xfrm>
        </p:spPr>
        <p:txBody>
          <a:bodyPr/>
          <a:lstStyle/>
          <a:p>
            <a:r>
              <a:rPr lang="en-US" altLang="en-US" sz="4000" dirty="0">
                <a:latin typeface="Times New Roman" pitchFamily="18" charset="0"/>
              </a:rPr>
              <a:t>Outline</a:t>
            </a:r>
          </a:p>
        </p:txBody>
      </p:sp>
      <p:sp>
        <p:nvSpPr>
          <p:cNvPr id="112643" name="Rectangle 3"/>
          <p:cNvSpPr>
            <a:spLocks noGrp="1" noChangeArrowheads="1"/>
          </p:cNvSpPr>
          <p:nvPr>
            <p:ph type="body" idx="1"/>
          </p:nvPr>
        </p:nvSpPr>
        <p:spPr>
          <a:xfrm>
            <a:off x="457200" y="914400"/>
            <a:ext cx="8229600" cy="5562600"/>
          </a:xfrm>
        </p:spPr>
        <p:txBody>
          <a:bodyPr/>
          <a:lstStyle/>
          <a:p>
            <a:pPr>
              <a:lnSpc>
                <a:spcPct val="150000"/>
              </a:lnSpc>
              <a:buFontTx/>
              <a:buNone/>
            </a:pPr>
            <a:r>
              <a:rPr lang="en-US" altLang="en-US" sz="2800" dirty="0">
                <a:latin typeface="Times New Roman" pitchFamily="18" charset="0"/>
              </a:rPr>
              <a:t>  </a:t>
            </a:r>
            <a:r>
              <a:rPr lang="en-US" altLang="en-US" dirty="0">
                <a:latin typeface="Times New Roman" pitchFamily="18" charset="0"/>
              </a:rPr>
              <a:t>I. </a:t>
            </a:r>
            <a:r>
              <a:rPr lang="en-US" altLang="en-US" dirty="0" smtClean="0">
                <a:latin typeface="Times New Roman" pitchFamily="18" charset="0"/>
              </a:rPr>
              <a:t>	Generally</a:t>
            </a:r>
          </a:p>
          <a:p>
            <a:pPr>
              <a:lnSpc>
                <a:spcPct val="150000"/>
              </a:lnSpc>
              <a:buFontTx/>
              <a:buNone/>
            </a:pPr>
            <a:r>
              <a:rPr lang="en-US" altLang="en-US" dirty="0" smtClean="0">
                <a:latin typeface="Times New Roman" pitchFamily="18" charset="0"/>
              </a:rPr>
              <a:t> </a:t>
            </a:r>
            <a:r>
              <a:rPr lang="en-US" altLang="en-US" dirty="0">
                <a:latin typeface="Times New Roman" pitchFamily="18" charset="0"/>
              </a:rPr>
              <a:t>II. </a:t>
            </a:r>
            <a:r>
              <a:rPr lang="en-US" altLang="en-US" dirty="0" smtClean="0">
                <a:latin typeface="Times New Roman" pitchFamily="18" charset="0"/>
              </a:rPr>
              <a:t>	Religious Freedom in Education</a:t>
            </a:r>
          </a:p>
          <a:p>
            <a:pPr>
              <a:buFontTx/>
              <a:buNone/>
            </a:pPr>
            <a:r>
              <a:rPr lang="en-US" altLang="en-US" dirty="0">
                <a:latin typeface="Times New Roman" pitchFamily="18" charset="0"/>
              </a:rPr>
              <a:t>	</a:t>
            </a:r>
            <a:r>
              <a:rPr lang="en-US" altLang="en-US" dirty="0" smtClean="0">
                <a:latin typeface="Times New Roman" pitchFamily="18" charset="0"/>
              </a:rPr>
              <a:t>	A) 	International Documents</a:t>
            </a:r>
          </a:p>
          <a:p>
            <a:pPr>
              <a:buFontTx/>
              <a:buNone/>
            </a:pPr>
            <a:r>
              <a:rPr lang="en-US" altLang="en-US" dirty="0">
                <a:latin typeface="Times New Roman" pitchFamily="18" charset="0"/>
              </a:rPr>
              <a:t>	</a:t>
            </a:r>
            <a:r>
              <a:rPr lang="en-US" altLang="en-US" dirty="0" smtClean="0">
                <a:latin typeface="Times New Roman" pitchFamily="18" charset="0"/>
              </a:rPr>
              <a:t>	B) 	United States </a:t>
            </a:r>
          </a:p>
          <a:p>
            <a:pPr>
              <a:buFontTx/>
              <a:buNone/>
            </a:pPr>
            <a:r>
              <a:rPr lang="en-US" altLang="en-US" dirty="0" smtClean="0">
                <a:latin typeface="Times New Roman" pitchFamily="18" charset="0"/>
              </a:rPr>
              <a:t>		C) 	Schooling Internationally</a:t>
            </a:r>
          </a:p>
          <a:p>
            <a:pPr>
              <a:buFontTx/>
              <a:buNone/>
            </a:pPr>
            <a:r>
              <a:rPr lang="en-US" altLang="en-US" dirty="0">
                <a:latin typeface="Times New Roman" pitchFamily="18" charset="0"/>
              </a:rPr>
              <a:t>	</a:t>
            </a:r>
            <a:r>
              <a:rPr lang="en-US" altLang="en-US" dirty="0" smtClean="0">
                <a:latin typeface="Times New Roman" pitchFamily="18" charset="0"/>
              </a:rPr>
              <a:t>	D) 	Schooling in the US</a:t>
            </a:r>
            <a:endParaRPr lang="en-US" altLang="en-US" dirty="0">
              <a:latin typeface="Times New Roman" pitchFamily="18" charset="0"/>
            </a:endParaRPr>
          </a:p>
          <a:p>
            <a:pPr>
              <a:lnSpc>
                <a:spcPct val="150000"/>
              </a:lnSpc>
              <a:buFontTx/>
              <a:buNone/>
            </a:pPr>
            <a:r>
              <a:rPr lang="en-US" altLang="en-US" dirty="0" smtClean="0">
                <a:latin typeface="Times New Roman" pitchFamily="18" charset="0"/>
              </a:rPr>
              <a:t>III</a:t>
            </a:r>
            <a:r>
              <a:rPr lang="en-US" altLang="en-US" dirty="0">
                <a:latin typeface="Times New Roman" pitchFamily="18" charset="0"/>
              </a:rPr>
              <a:t>. </a:t>
            </a:r>
            <a:r>
              <a:rPr lang="en-US" altLang="en-US" dirty="0" smtClean="0">
                <a:latin typeface="Times New Roman" pitchFamily="18" charset="0"/>
              </a:rPr>
              <a:t>	Reflections/ Recommendations</a:t>
            </a:r>
          </a:p>
          <a:p>
            <a:pPr>
              <a:lnSpc>
                <a:spcPct val="150000"/>
              </a:lnSpc>
              <a:buFontTx/>
              <a:buNone/>
            </a:pPr>
            <a:r>
              <a:rPr lang="en-US" altLang="en-US" dirty="0">
                <a:latin typeface="Times New Roman" pitchFamily="18" charset="0"/>
              </a:rPr>
              <a:t> </a:t>
            </a:r>
            <a:r>
              <a:rPr lang="en-US" altLang="en-US" dirty="0" smtClean="0">
                <a:latin typeface="Times New Roman" pitchFamily="18" charset="0"/>
              </a:rPr>
              <a:t>V. 	Conclusion</a:t>
            </a:r>
            <a:endParaRPr lang="en-US" altLang="en-US" dirty="0">
              <a:latin typeface="Times New Roman" pitchFamily="18" charset="0"/>
            </a:endParaRPr>
          </a:p>
          <a:p>
            <a:pPr>
              <a:buFontTx/>
              <a:buNone/>
            </a:pPr>
            <a:endParaRPr lang="en-US" altLang="en-US" sz="2600" dirty="0">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xmasjesusbirth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90600"/>
            <a:ext cx="563880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727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latin typeface="Times New Roman" pitchFamily="18" charset="0"/>
              </a:rPr>
              <a:t/>
            </a:r>
            <a:br>
              <a:rPr lang="en-US" altLang="en-US" sz="3200" dirty="0" smtClean="0">
                <a:latin typeface="Times New Roman" pitchFamily="18" charset="0"/>
              </a:rPr>
            </a:br>
            <a:r>
              <a:rPr lang="en-US" altLang="en-US" sz="3200" dirty="0" smtClean="0">
                <a:latin typeface="Times New Roman" pitchFamily="18" charset="0"/>
              </a:rPr>
              <a:t>II</a:t>
            </a:r>
            <a:r>
              <a:rPr lang="en-US" altLang="en-US" sz="3200" dirty="0">
                <a:latin typeface="Times New Roman" pitchFamily="18" charset="0"/>
              </a:rPr>
              <a:t>.  Religious Freedom in Education</a:t>
            </a:r>
            <a:br>
              <a:rPr lang="en-US" altLang="en-US" sz="3200" dirty="0">
                <a:latin typeface="Times New Roman" pitchFamily="18" charset="0"/>
              </a:rPr>
            </a:br>
            <a:r>
              <a:rPr lang="en-US" altLang="en-US" sz="3200" dirty="0">
                <a:latin typeface="Times New Roman" pitchFamily="18" charset="0"/>
              </a:rPr>
              <a:t>C</a:t>
            </a:r>
            <a:r>
              <a:rPr lang="en-US" altLang="en-US" sz="3200" dirty="0" smtClean="0">
                <a:latin typeface="Times New Roman" pitchFamily="18" charset="0"/>
              </a:rPr>
              <a:t>)   Schooling Internationally</a:t>
            </a:r>
            <a:r>
              <a:rPr lang="en-US" altLang="en-US" sz="3200" b="1" dirty="0">
                <a:latin typeface="Times New Roman" pitchFamily="18" charset="0"/>
              </a:rPr>
              <a:t/>
            </a:r>
            <a:br>
              <a:rPr lang="en-US" altLang="en-US" sz="3200" b="1" dirty="0">
                <a:latin typeface="Times New Roman" pitchFamily="18" charset="0"/>
              </a:rPr>
            </a:br>
            <a:endParaRPr lang="en-US" sz="3200" dirty="0"/>
          </a:p>
        </p:txBody>
      </p:sp>
      <p:sp>
        <p:nvSpPr>
          <p:cNvPr id="3" name="Content Placeholder 2"/>
          <p:cNvSpPr>
            <a:spLocks noGrp="1"/>
          </p:cNvSpPr>
          <p:nvPr>
            <p:ph idx="1"/>
          </p:nvPr>
        </p:nvSpPr>
        <p:spPr>
          <a:xfrm>
            <a:off x="457200" y="1600200"/>
            <a:ext cx="8229600" cy="4953000"/>
          </a:xfrm>
        </p:spPr>
        <p:txBody>
          <a:bodyPr/>
          <a:lstStyle/>
          <a:p>
            <a:pPr marL="0" indent="0" algn="ctr">
              <a:spcBef>
                <a:spcPts val="0"/>
              </a:spcBef>
              <a:buNone/>
            </a:pPr>
            <a:r>
              <a:rPr lang="en-US" sz="2800" dirty="0" smtClean="0">
                <a:latin typeface="Times New Roman" panose="02020603050405020304" pitchFamily="18" charset="0"/>
                <a:cs typeface="Times New Roman" panose="02020603050405020304" pitchFamily="18" charset="0"/>
              </a:rPr>
              <a:t>Varying Levels of State Funding </a:t>
            </a:r>
          </a:p>
          <a:p>
            <a:pPr marL="0" indent="0" algn="ctr">
              <a:spcBef>
                <a:spcPts val="0"/>
              </a:spcBef>
              <a:buNone/>
            </a:pPr>
            <a:r>
              <a:rPr lang="en-US" sz="2800" dirty="0" smtClean="0">
                <a:latin typeface="Times New Roman" panose="02020603050405020304" pitchFamily="18" charset="0"/>
                <a:cs typeface="Times New Roman" panose="02020603050405020304" pitchFamily="18" charset="0"/>
              </a:rPr>
              <a:t>for Religious Schools in </a:t>
            </a:r>
            <a:r>
              <a:rPr lang="en-US" sz="2800" smtClean="0">
                <a:latin typeface="Times New Roman" panose="02020603050405020304" pitchFamily="18" charset="0"/>
                <a:cs typeface="Times New Roman" panose="02020603050405020304" pitchFamily="18" charset="0"/>
              </a:rPr>
              <a:t>Selected Nations</a:t>
            </a:r>
            <a:endParaRPr lang="en-US" sz="2800"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sz="2800" dirty="0" smtClean="0">
              <a:latin typeface="Times New Roman" panose="02020603050405020304" pitchFamily="18" charset="0"/>
              <a:cs typeface="Times New Roman" panose="02020603050405020304" pitchFamily="18" charset="0"/>
            </a:endParaRPr>
          </a:p>
          <a:p>
            <a:pPr marL="0" indent="0">
              <a:spcBef>
                <a:spcPts val="0"/>
              </a:spcBef>
              <a:buNone/>
            </a:pPr>
            <a:r>
              <a:rPr lang="en-US" sz="2800" dirty="0" smtClean="0">
                <a:latin typeface="Times New Roman" panose="02020603050405020304" pitchFamily="18" charset="0"/>
                <a:cs typeface="Times New Roman" panose="02020603050405020304" pitchFamily="18" charset="0"/>
              </a:rPr>
              <a:t>Australia			Italy </a:t>
            </a:r>
          </a:p>
          <a:p>
            <a:pPr marL="0" indent="0">
              <a:spcBef>
                <a:spcPts val="0"/>
              </a:spcBef>
              <a:buNone/>
            </a:pPr>
            <a:endParaRPr lang="en-US" sz="2800" dirty="0">
              <a:latin typeface="Times New Roman" panose="02020603050405020304" pitchFamily="18" charset="0"/>
              <a:cs typeface="Times New Roman" panose="02020603050405020304" pitchFamily="18" charset="0"/>
            </a:endParaRPr>
          </a:p>
          <a:p>
            <a:pPr marL="0" indent="0">
              <a:spcBef>
                <a:spcPts val="0"/>
              </a:spcBef>
              <a:buNone/>
            </a:pPr>
            <a:r>
              <a:rPr lang="en-US" sz="2800" dirty="0" smtClean="0">
                <a:latin typeface="Times New Roman" panose="02020603050405020304" pitchFamily="18" charset="0"/>
                <a:cs typeface="Times New Roman" panose="02020603050405020304" pitchFamily="18" charset="0"/>
              </a:rPr>
              <a:t>Belgium			Netherlands</a:t>
            </a:r>
          </a:p>
          <a:p>
            <a:pPr marL="0" indent="0">
              <a:spcBef>
                <a:spcPts val="0"/>
              </a:spcBef>
              <a:buNone/>
            </a:pPr>
            <a:endParaRPr lang="en-US" sz="2800" dirty="0">
              <a:latin typeface="Times New Roman" panose="02020603050405020304" pitchFamily="18" charset="0"/>
              <a:cs typeface="Times New Roman" panose="02020603050405020304" pitchFamily="18" charset="0"/>
            </a:endParaRPr>
          </a:p>
          <a:p>
            <a:pPr marL="0" indent="0">
              <a:spcBef>
                <a:spcPts val="0"/>
              </a:spcBef>
              <a:buNone/>
            </a:pPr>
            <a:r>
              <a:rPr lang="en-US" sz="2800" dirty="0" smtClean="0">
                <a:latin typeface="Times New Roman" panose="02020603050405020304" pitchFamily="18" charset="0"/>
                <a:cs typeface="Times New Roman" panose="02020603050405020304" pitchFamily="18" charset="0"/>
              </a:rPr>
              <a:t>England			New Zealand</a:t>
            </a:r>
          </a:p>
          <a:p>
            <a:pPr marL="0" indent="0">
              <a:spcBef>
                <a:spcPts val="0"/>
              </a:spcBef>
              <a:buNone/>
            </a:pPr>
            <a:endParaRPr lang="en-US" sz="2800" dirty="0" smtClean="0">
              <a:latin typeface="Times New Roman" panose="02020603050405020304" pitchFamily="18" charset="0"/>
              <a:cs typeface="Times New Roman" panose="02020603050405020304" pitchFamily="18" charset="0"/>
            </a:endParaRPr>
          </a:p>
          <a:p>
            <a:pPr marL="0" indent="0">
              <a:spcBef>
                <a:spcPts val="0"/>
              </a:spcBef>
              <a:buNone/>
            </a:pPr>
            <a:r>
              <a:rPr lang="en-US" sz="2800" dirty="0" smtClean="0">
                <a:latin typeface="Times New Roman" panose="02020603050405020304" pitchFamily="18" charset="0"/>
                <a:cs typeface="Times New Roman" panose="02020603050405020304" pitchFamily="18" charset="0"/>
              </a:rPr>
              <a:t>Ireland			South Africa (generally low)</a:t>
            </a:r>
          </a:p>
          <a:p>
            <a:pPr marL="0" indent="0">
              <a:spcBef>
                <a:spcPts val="0"/>
              </a:spcBef>
              <a:buNone/>
            </a:pPr>
            <a:endParaRPr lang="en-US" sz="2800" dirty="0" smtClean="0">
              <a:latin typeface="Times New Roman" panose="02020603050405020304" pitchFamily="18" charset="0"/>
              <a:cs typeface="Times New Roman" panose="02020603050405020304" pitchFamily="18" charset="0"/>
            </a:endParaRPr>
          </a:p>
          <a:p>
            <a:pPr marL="0" indent="0">
              <a:spcBef>
                <a:spcPts val="0"/>
              </a:spcBef>
              <a:buNone/>
            </a:pPr>
            <a:endParaRPr lang="en-US" sz="2800" dirty="0" smtClean="0">
              <a:latin typeface="Times New Roman" panose="02020603050405020304" pitchFamily="18" charset="0"/>
              <a:cs typeface="Times New Roman" panose="02020603050405020304" pitchFamily="18" charset="0"/>
            </a:endParaRPr>
          </a:p>
          <a:p>
            <a:pPr marL="0" indent="0">
              <a:spcBef>
                <a:spcPts val="0"/>
              </a:spcBef>
              <a:buNone/>
            </a:pPr>
            <a:endParaRPr lang="en-US" sz="2800" dirty="0">
              <a:latin typeface="Times New Roman" panose="02020603050405020304" pitchFamily="18" charset="0"/>
              <a:cs typeface="Times New Roman" panose="02020603050405020304" pitchFamily="18" charset="0"/>
            </a:endParaRPr>
          </a:p>
          <a:p>
            <a:pPr marL="0" indent="0">
              <a:spcBef>
                <a:spcPts val="0"/>
              </a:spcBef>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031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C)   Schooling Internationally</a:t>
            </a:r>
            <a:endParaRPr lang="en-US" sz="3200" dirty="0"/>
          </a:p>
        </p:txBody>
      </p:sp>
      <p:sp>
        <p:nvSpPr>
          <p:cNvPr id="3" name="Content Placeholder 2"/>
          <p:cNvSpPr>
            <a:spLocks noGrp="1"/>
          </p:cNvSpPr>
          <p:nvPr>
            <p:ph idx="1"/>
          </p:nvPr>
        </p:nvSpPr>
        <p:spPr>
          <a:xfrm>
            <a:off x="152400" y="1371600"/>
            <a:ext cx="8763000" cy="5486400"/>
          </a:xfrm>
        </p:spPr>
        <p:txBody>
          <a:bodyPr/>
          <a:lstStyle/>
          <a:p>
            <a:pPr marL="0" indent="0" algn="ctr">
              <a:buNone/>
            </a:pPr>
            <a:r>
              <a:rPr lang="en-US" sz="2800" dirty="0" smtClean="0">
                <a:latin typeface="Times New Roman" panose="02020603050405020304" pitchFamily="18" charset="0"/>
                <a:cs typeface="Times New Roman" panose="02020603050405020304" pitchFamily="18" charset="0"/>
              </a:rPr>
              <a:t>Differentiated Funding</a:t>
            </a:r>
          </a:p>
          <a:p>
            <a:pPr marL="0" indent="0" algn="ctr">
              <a:buNone/>
            </a:pPr>
            <a:r>
              <a:rPr lang="en-US" sz="2800" dirty="0" smtClean="0">
                <a:latin typeface="Times New Roman" panose="02020603050405020304" pitchFamily="18" charset="0"/>
                <a:cs typeface="Times New Roman" panose="02020603050405020304" pitchFamily="18" charset="0"/>
              </a:rPr>
              <a:t>Canada</a:t>
            </a:r>
          </a:p>
          <a:p>
            <a:pPr marL="0" indent="0">
              <a:buNone/>
            </a:pPr>
            <a:r>
              <a:rPr lang="en-US" sz="2800" dirty="0" smtClean="0">
                <a:latin typeface="Times New Roman" panose="02020603050405020304" pitchFamily="18" charset="0"/>
                <a:cs typeface="Times New Roman" panose="02020603050405020304" pitchFamily="18" charset="0"/>
              </a:rPr>
              <a:t>Alberta, Ontario, Saskatchewan fund RC schools but per </a:t>
            </a:r>
            <a:r>
              <a:rPr lang="en-US" sz="2800" i="1" dirty="0">
                <a:latin typeface="Times New Roman" panose="02020603050405020304" pitchFamily="18" charset="0"/>
                <a:cs typeface="Times New Roman" panose="02020603050405020304" pitchFamily="18" charset="0"/>
              </a:rPr>
              <a:t>Adler v. Ontario </a:t>
            </a:r>
            <a:r>
              <a:rPr lang="en-US" sz="2800" dirty="0">
                <a:latin typeface="Times New Roman" panose="02020603050405020304" pitchFamily="18" charset="0"/>
                <a:cs typeface="Times New Roman" panose="02020603050405020304" pitchFamily="18" charset="0"/>
              </a:rPr>
              <a:t>(1996) </a:t>
            </a:r>
            <a:r>
              <a:rPr lang="en-US" sz="2800" dirty="0" smtClean="0">
                <a:latin typeface="Times New Roman" panose="02020603050405020304" pitchFamily="18" charset="0"/>
                <a:cs typeface="Times New Roman" panose="02020603050405020304" pitchFamily="18" charset="0"/>
              </a:rPr>
              <a:t>no duty to </a:t>
            </a:r>
            <a:r>
              <a:rPr lang="en-US" sz="2800" dirty="0">
                <a:latin typeface="Times New Roman" panose="02020603050405020304" pitchFamily="18" charset="0"/>
                <a:cs typeface="Times New Roman" panose="02020603050405020304" pitchFamily="18" charset="0"/>
              </a:rPr>
              <a:t>fund Jewish schools</a:t>
            </a: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Alberta</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British Columbia, Manitoba, Saskatchewan, </a:t>
            </a:r>
            <a:r>
              <a:rPr lang="en-US" sz="2800" dirty="0">
                <a:latin typeface="Times New Roman" panose="02020603050405020304" pitchFamily="18" charset="0"/>
                <a:cs typeface="Times New Roman" panose="02020603050405020304" pitchFamily="18" charset="0"/>
              </a:rPr>
              <a:t>Quebec,</a:t>
            </a:r>
            <a:r>
              <a:rPr lang="en-US" sz="2800" dirty="0" smtClean="0">
                <a:latin typeface="Times New Roman" panose="02020603050405020304" pitchFamily="18" charset="0"/>
                <a:cs typeface="Times New Roman" panose="02020603050405020304" pitchFamily="18" charset="0"/>
              </a:rPr>
              <a:t> fund independent, generally religious, schools</a:t>
            </a: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New Brunswick, Newfoundland  and Labrador, Nova Scotia, Ontario, Prince Edward Island do not fund independent religious schools </a:t>
            </a: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443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C)   Schooling Internationally</a:t>
            </a:r>
            <a:endParaRPr lang="en-US" sz="3200" dirty="0"/>
          </a:p>
        </p:txBody>
      </p:sp>
      <p:sp>
        <p:nvSpPr>
          <p:cNvPr id="3" name="Content Placeholder 2"/>
          <p:cNvSpPr>
            <a:spLocks noGrp="1"/>
          </p:cNvSpPr>
          <p:nvPr>
            <p:ph idx="1"/>
          </p:nvPr>
        </p:nvSpPr>
        <p:spPr/>
        <p:txBody>
          <a:bodyPr/>
          <a:lstStyle/>
          <a:p>
            <a:pPr marL="0" indent="0" algn="ctr">
              <a:spcBef>
                <a:spcPts val="0"/>
              </a:spcBef>
              <a:buNone/>
            </a:pPr>
            <a:r>
              <a:rPr lang="en-US" dirty="0" smtClean="0">
                <a:latin typeface="Times New Roman" panose="02020603050405020304" pitchFamily="18" charset="0"/>
                <a:cs typeface="Times New Roman" panose="02020603050405020304" pitchFamily="18" charset="0"/>
              </a:rPr>
              <a:t>No Direct Funding</a:t>
            </a:r>
          </a:p>
          <a:p>
            <a:pPr marL="0" indent="0">
              <a:spcBef>
                <a:spcPts val="0"/>
              </a:spcBef>
              <a:buNone/>
            </a:pPr>
            <a:endParaRPr lang="en-US" dirty="0" smtClean="0">
              <a:latin typeface="Times New Roman" panose="02020603050405020304" pitchFamily="18" charset="0"/>
              <a:cs typeface="Times New Roman" panose="02020603050405020304" pitchFamily="18" charset="0"/>
            </a:endParaRPr>
          </a:p>
          <a:p>
            <a:pPr marL="0" indent="0">
              <a:spcBef>
                <a:spcPts val="0"/>
              </a:spcBef>
              <a:buNone/>
            </a:pPr>
            <a:r>
              <a:rPr lang="en-US" sz="2800" dirty="0" smtClean="0">
                <a:latin typeface="Times New Roman" panose="02020603050405020304" pitchFamily="18" charset="0"/>
                <a:cs typeface="Times New Roman" panose="02020603050405020304" pitchFamily="18" charset="0"/>
              </a:rPr>
              <a:t>France . . . </a:t>
            </a:r>
            <a:r>
              <a:rPr lang="en-US" sz="2800" i="1" dirty="0" err="1">
                <a:latin typeface="Times New Roman" panose="02020603050405020304" pitchFamily="18" charset="0"/>
                <a:cs typeface="Times New Roman" panose="02020603050405020304" pitchFamily="18" charset="0"/>
              </a:rPr>
              <a:t>laïcité</a:t>
            </a:r>
            <a:endParaRPr lang="en-US" sz="2800" dirty="0" smtClean="0">
              <a:latin typeface="Times New Roman" panose="02020603050405020304" pitchFamily="18" charset="0"/>
              <a:cs typeface="Times New Roman" panose="02020603050405020304" pitchFamily="18" charset="0"/>
            </a:endParaRPr>
          </a:p>
          <a:p>
            <a:pPr marL="0" indent="0">
              <a:spcBef>
                <a:spcPts val="0"/>
              </a:spcBef>
              <a:buNone/>
            </a:pPr>
            <a:endParaRPr lang="en-US" sz="2800" dirty="0">
              <a:latin typeface="Times New Roman" panose="02020603050405020304" pitchFamily="18" charset="0"/>
              <a:cs typeface="Times New Roman" panose="02020603050405020304" pitchFamily="18" charset="0"/>
            </a:endParaRPr>
          </a:p>
          <a:p>
            <a:pPr marL="0" indent="0">
              <a:spcBef>
                <a:spcPts val="0"/>
              </a:spcBef>
              <a:buNone/>
            </a:pPr>
            <a:r>
              <a:rPr lang="en-US" sz="2800" dirty="0" smtClean="0">
                <a:latin typeface="Times New Roman" panose="02020603050405020304" pitchFamily="18" charset="0"/>
                <a:cs typeface="Times New Roman" panose="02020603050405020304" pitchFamily="18" charset="0"/>
              </a:rPr>
              <a:t>United States. . . “wall </a:t>
            </a:r>
            <a:r>
              <a:rPr lang="en-US" sz="2800" smtClean="0">
                <a:latin typeface="Times New Roman" panose="02020603050405020304" pitchFamily="18" charset="0"/>
                <a:cs typeface="Times New Roman" panose="02020603050405020304" pitchFamily="18" charset="0"/>
              </a:rPr>
              <a:t>of separation”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596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smtClean="0">
                <a:latin typeface="Times New Roman" pitchFamily="18" charset="0"/>
              </a:rPr>
              <a:t>C)	Schooling in the US</a:t>
            </a:r>
            <a:endParaRPr lang="en-US" altLang="en-US" sz="3200" dirty="0">
              <a:latin typeface="Times New Roman" pitchFamily="18" charset="0"/>
            </a:endParaRPr>
          </a:p>
        </p:txBody>
      </p:sp>
      <p:sp>
        <p:nvSpPr>
          <p:cNvPr id="141315" name="Rectangle 3"/>
          <p:cNvSpPr>
            <a:spLocks noGrp="1" noChangeArrowheads="1"/>
          </p:cNvSpPr>
          <p:nvPr>
            <p:ph type="body" idx="1"/>
          </p:nvPr>
        </p:nvSpPr>
        <p:spPr>
          <a:xfrm>
            <a:off x="228600" y="1219200"/>
            <a:ext cx="8534400" cy="4830763"/>
          </a:xfrm>
        </p:spPr>
        <p:txBody>
          <a:bodyPr/>
          <a:lstStyle/>
          <a:p>
            <a:pPr algn="ctr">
              <a:lnSpc>
                <a:spcPct val="80000"/>
              </a:lnSpc>
              <a:buFontTx/>
              <a:buNone/>
            </a:pPr>
            <a:endParaRPr lang="en-US" altLang="en-US" sz="2600" i="1" dirty="0" smtClean="0">
              <a:latin typeface="Times New Roman" pitchFamily="18" charset="0"/>
            </a:endParaRPr>
          </a:p>
          <a:p>
            <a:pPr algn="ctr">
              <a:lnSpc>
                <a:spcPct val="150000"/>
              </a:lnSpc>
              <a:buFontTx/>
              <a:buNone/>
            </a:pPr>
            <a:r>
              <a:rPr lang="en-US" altLang="en-US" sz="2800" i="1" dirty="0" smtClean="0">
                <a:latin typeface="Times New Roman" pitchFamily="18" charset="0"/>
              </a:rPr>
              <a:t>Pierce </a:t>
            </a:r>
            <a:r>
              <a:rPr lang="en-US" altLang="en-US" sz="2800" i="1" dirty="0">
                <a:latin typeface="Times New Roman" pitchFamily="18" charset="0"/>
              </a:rPr>
              <a:t>v. Society of Sisters</a:t>
            </a:r>
            <a:r>
              <a:rPr lang="en-US" altLang="en-US" sz="2800" dirty="0">
                <a:latin typeface="Times New Roman" pitchFamily="18" charset="0"/>
              </a:rPr>
              <a:t>, 268 U.S. 510 (1925)</a:t>
            </a:r>
          </a:p>
          <a:p>
            <a:pPr>
              <a:lnSpc>
                <a:spcPct val="150000"/>
              </a:lnSpc>
              <a:buFontTx/>
              <a:buNone/>
            </a:pPr>
            <a:r>
              <a:rPr lang="en-US" altLang="en-US" sz="2800" dirty="0" smtClean="0">
                <a:latin typeface="Times New Roman" pitchFamily="18" charset="0"/>
              </a:rPr>
              <a:t>A </a:t>
            </a:r>
            <a:r>
              <a:rPr lang="en-US" altLang="en-US" sz="2800" dirty="0">
                <a:latin typeface="Times New Roman" pitchFamily="18" charset="0"/>
              </a:rPr>
              <a:t>“Magna Carta” for non-public schools, the </a:t>
            </a:r>
            <a:r>
              <a:rPr lang="en-US" altLang="en-US" sz="2800" dirty="0" smtClean="0">
                <a:latin typeface="Times New Roman" pitchFamily="18" charset="0"/>
              </a:rPr>
              <a:t>Supreme</a:t>
            </a:r>
          </a:p>
          <a:p>
            <a:pPr>
              <a:lnSpc>
                <a:spcPct val="150000"/>
              </a:lnSpc>
              <a:buFontTx/>
              <a:buNone/>
            </a:pPr>
            <a:r>
              <a:rPr lang="en-US" altLang="en-US" sz="2800" dirty="0" smtClean="0">
                <a:latin typeface="Times New Roman" pitchFamily="18" charset="0"/>
              </a:rPr>
              <a:t>Court recognized </a:t>
            </a:r>
            <a:r>
              <a:rPr lang="en-US" altLang="en-US" sz="2800" dirty="0">
                <a:latin typeface="Times New Roman" pitchFamily="18" charset="0"/>
              </a:rPr>
              <a:t>the power of the state “reasonably </a:t>
            </a:r>
            <a:r>
              <a:rPr lang="en-US" altLang="en-US" sz="2800" dirty="0" smtClean="0">
                <a:latin typeface="Times New Roman" pitchFamily="18" charset="0"/>
              </a:rPr>
              <a:t>to</a:t>
            </a:r>
          </a:p>
          <a:p>
            <a:pPr>
              <a:lnSpc>
                <a:spcPct val="150000"/>
              </a:lnSpc>
              <a:buFontTx/>
              <a:buNone/>
            </a:pPr>
            <a:r>
              <a:rPr lang="en-US" altLang="en-US" sz="2800" dirty="0" smtClean="0">
                <a:latin typeface="Times New Roman" pitchFamily="18" charset="0"/>
              </a:rPr>
              <a:t>regulate all schools</a:t>
            </a:r>
            <a:r>
              <a:rPr lang="en-US" altLang="en-US" sz="2800" dirty="0">
                <a:latin typeface="Times New Roman" pitchFamily="18" charset="0"/>
              </a:rPr>
              <a:t>, to inspect, supervise, and examine </a:t>
            </a:r>
            <a:endParaRPr lang="en-US" altLang="en-US" sz="2800" dirty="0" smtClean="0">
              <a:latin typeface="Times New Roman" pitchFamily="18" charset="0"/>
            </a:endParaRPr>
          </a:p>
          <a:p>
            <a:pPr>
              <a:lnSpc>
                <a:spcPct val="150000"/>
              </a:lnSpc>
              <a:buFontTx/>
              <a:buNone/>
            </a:pPr>
            <a:r>
              <a:rPr lang="en-US" altLang="en-US" sz="2800" dirty="0" smtClean="0">
                <a:latin typeface="Times New Roman" pitchFamily="18" charset="0"/>
              </a:rPr>
              <a:t>them</a:t>
            </a:r>
            <a:r>
              <a:rPr lang="en-US" altLang="en-US" sz="2800" dirty="0">
                <a:latin typeface="Times New Roman" pitchFamily="18" charset="0"/>
              </a:rPr>
              <a:t>, their </a:t>
            </a:r>
            <a:r>
              <a:rPr lang="en-US" altLang="en-US" sz="2800" dirty="0" smtClean="0">
                <a:latin typeface="Times New Roman" pitchFamily="18" charset="0"/>
              </a:rPr>
              <a:t>teachers </a:t>
            </a:r>
            <a:r>
              <a:rPr lang="en-US" altLang="en-US" sz="2800" dirty="0">
                <a:latin typeface="Times New Roman" pitchFamily="18" charset="0"/>
              </a:rPr>
              <a:t>and pupils ... (p. 534</a:t>
            </a:r>
            <a:r>
              <a:rPr lang="en-US" altLang="en-US" sz="2800" dirty="0" smtClean="0">
                <a:latin typeface="Times New Roman" pitchFamily="18" charset="0"/>
              </a:rPr>
              <a:t>),” but </a:t>
            </a:r>
            <a:r>
              <a:rPr lang="en-US" altLang="en-US" sz="2800" dirty="0">
                <a:latin typeface="Times New Roman" pitchFamily="18" charset="0"/>
              </a:rPr>
              <a:t>focused </a:t>
            </a:r>
            <a:endParaRPr lang="en-US" altLang="en-US" sz="2800" dirty="0" smtClean="0">
              <a:latin typeface="Times New Roman" pitchFamily="18" charset="0"/>
            </a:endParaRPr>
          </a:p>
          <a:p>
            <a:pPr>
              <a:lnSpc>
                <a:spcPct val="150000"/>
              </a:lnSpc>
              <a:buFontTx/>
              <a:buNone/>
            </a:pPr>
            <a:r>
              <a:rPr lang="en-US" altLang="en-US" sz="2800" dirty="0" smtClean="0">
                <a:latin typeface="Times New Roman" pitchFamily="18" charset="0"/>
              </a:rPr>
              <a:t>on </a:t>
            </a:r>
            <a:r>
              <a:rPr lang="en-US" altLang="en-US" sz="2800" dirty="0">
                <a:latin typeface="Times New Roman" pitchFamily="18" charset="0"/>
              </a:rPr>
              <a:t>the schools’ </a:t>
            </a:r>
            <a:r>
              <a:rPr lang="en-US" altLang="en-US" sz="2800" dirty="0" smtClean="0">
                <a:latin typeface="Times New Roman" pitchFamily="18" charset="0"/>
              </a:rPr>
              <a:t>Fourteenth Amendment property rights. </a:t>
            </a:r>
            <a:endParaRPr lang="en-US" altLang="en-US" sz="2800" dirty="0">
              <a:latin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C)	Schooling in the US</a:t>
            </a:r>
            <a:endParaRPr lang="en-US" sz="3200" dirty="0"/>
          </a:p>
        </p:txBody>
      </p:sp>
      <p:sp>
        <p:nvSpPr>
          <p:cNvPr id="3" name="Content Placeholder 2"/>
          <p:cNvSpPr>
            <a:spLocks noGrp="1"/>
          </p:cNvSpPr>
          <p:nvPr>
            <p:ph idx="1"/>
          </p:nvPr>
        </p:nvSpPr>
        <p:spPr>
          <a:xfrm>
            <a:off x="457200" y="1219200"/>
            <a:ext cx="8229600" cy="4906963"/>
          </a:xfrm>
        </p:spPr>
        <p:txBody>
          <a:bodyPr/>
          <a:lstStyle/>
          <a:p>
            <a:pPr>
              <a:lnSpc>
                <a:spcPct val="150000"/>
              </a:lnSpc>
              <a:buFontTx/>
              <a:buNone/>
            </a:pPr>
            <a:endParaRPr lang="en-US" altLang="en-US" sz="2800" dirty="0" smtClean="0">
              <a:latin typeface="Times New Roman" pitchFamily="18" charset="0"/>
            </a:endParaRPr>
          </a:p>
          <a:p>
            <a:pPr>
              <a:lnSpc>
                <a:spcPct val="150000"/>
              </a:lnSpc>
              <a:buFontTx/>
              <a:buNone/>
            </a:pPr>
            <a:r>
              <a:rPr lang="en-US" altLang="en-US" sz="2800" dirty="0" smtClean="0">
                <a:latin typeface="Times New Roman" pitchFamily="18" charset="0"/>
              </a:rPr>
              <a:t>The Court grounded its judgment on the realization that </a:t>
            </a:r>
          </a:p>
          <a:p>
            <a:pPr>
              <a:lnSpc>
                <a:spcPct val="150000"/>
              </a:lnSpc>
              <a:buFontTx/>
              <a:buNone/>
            </a:pPr>
            <a:r>
              <a:rPr lang="en-US" altLang="en-US" sz="2800" dirty="0" smtClean="0">
                <a:latin typeface="Times New Roman" pitchFamily="18" charset="0"/>
              </a:rPr>
              <a:t>the schools sought protection from unreasonable </a:t>
            </a:r>
          </a:p>
          <a:p>
            <a:pPr>
              <a:lnSpc>
                <a:spcPct val="150000"/>
              </a:lnSpc>
              <a:buFontTx/>
              <a:buNone/>
            </a:pPr>
            <a:r>
              <a:rPr lang="en-US" altLang="en-US" sz="2800" dirty="0" smtClean="0">
                <a:latin typeface="Times New Roman" pitchFamily="18" charset="0"/>
              </a:rPr>
              <a:t>interference with their students and the destruction of</a:t>
            </a:r>
          </a:p>
          <a:p>
            <a:pPr>
              <a:lnSpc>
                <a:spcPct val="150000"/>
              </a:lnSpc>
              <a:buFontTx/>
              <a:buNone/>
            </a:pPr>
            <a:r>
              <a:rPr lang="en-US" altLang="en-US" sz="2800" dirty="0" smtClean="0">
                <a:latin typeface="Times New Roman" pitchFamily="18" charset="0"/>
              </a:rPr>
              <a:t>their business and property. </a:t>
            </a:r>
          </a:p>
        </p:txBody>
      </p:sp>
    </p:spTree>
    <p:extLst>
      <p:ext uri="{BB962C8B-B14F-4D97-AF65-F5344CB8AC3E}">
        <p14:creationId xmlns:p14="http://schemas.microsoft.com/office/powerpoint/2010/main" val="919412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C)	Schooling in the US</a:t>
            </a:r>
            <a:endParaRPr lang="en-US" sz="3200" dirty="0"/>
          </a:p>
        </p:txBody>
      </p:sp>
      <p:sp>
        <p:nvSpPr>
          <p:cNvPr id="3" name="Content Placeholder 2"/>
          <p:cNvSpPr>
            <a:spLocks noGrp="1"/>
          </p:cNvSpPr>
          <p:nvPr>
            <p:ph idx="1"/>
          </p:nvPr>
        </p:nvSpPr>
        <p:spPr/>
        <p:txBody>
          <a:bodyPr/>
          <a:lstStyle/>
          <a:p>
            <a:pPr>
              <a:lnSpc>
                <a:spcPct val="200000"/>
              </a:lnSpc>
              <a:spcBef>
                <a:spcPts val="0"/>
              </a:spcBef>
              <a:buFontTx/>
              <a:buNone/>
            </a:pPr>
            <a:r>
              <a:rPr lang="en-US" altLang="en-US" sz="2800" dirty="0" smtClean="0">
                <a:latin typeface="Times New Roman" pitchFamily="18" charset="0"/>
              </a:rPr>
              <a:t>The Court added that while states may oversee such key </a:t>
            </a:r>
          </a:p>
          <a:p>
            <a:pPr>
              <a:lnSpc>
                <a:spcPct val="200000"/>
              </a:lnSpc>
              <a:spcBef>
                <a:spcPts val="0"/>
              </a:spcBef>
              <a:buFontTx/>
              <a:buNone/>
            </a:pPr>
            <a:r>
              <a:rPr lang="en-US" altLang="en-US" sz="2800" dirty="0" smtClean="0">
                <a:latin typeface="Times New Roman" pitchFamily="18" charset="0"/>
              </a:rPr>
              <a:t>features as health, safety, and teacher qualifications </a:t>
            </a:r>
          </a:p>
          <a:p>
            <a:pPr>
              <a:lnSpc>
                <a:spcPct val="200000"/>
              </a:lnSpc>
              <a:spcBef>
                <a:spcPts val="0"/>
              </a:spcBef>
              <a:buFontTx/>
              <a:buNone/>
            </a:pPr>
            <a:r>
              <a:rPr lang="en-US" altLang="en-US" sz="2800" dirty="0" smtClean="0">
                <a:latin typeface="Times New Roman" pitchFamily="18" charset="0"/>
              </a:rPr>
              <a:t>relating to the operation of non-public schools, they </a:t>
            </a:r>
          </a:p>
          <a:p>
            <a:pPr>
              <a:lnSpc>
                <a:spcPct val="200000"/>
              </a:lnSpc>
              <a:spcBef>
                <a:spcPts val="0"/>
              </a:spcBef>
              <a:buFontTx/>
              <a:buNone/>
            </a:pPr>
            <a:r>
              <a:rPr lang="en-US" altLang="en-US" sz="2800" dirty="0" smtClean="0">
                <a:latin typeface="Times New Roman" pitchFamily="18" charset="0"/>
              </a:rPr>
              <a:t>could not do so to an extent greater than they did for </a:t>
            </a:r>
          </a:p>
          <a:p>
            <a:pPr>
              <a:lnSpc>
                <a:spcPct val="200000"/>
              </a:lnSpc>
              <a:spcBef>
                <a:spcPts val="0"/>
              </a:spcBef>
              <a:buFontTx/>
              <a:buNone/>
            </a:pPr>
            <a:r>
              <a:rPr lang="en-US" altLang="en-US" sz="2800" dirty="0" smtClean="0">
                <a:latin typeface="Times New Roman" pitchFamily="18" charset="0"/>
              </a:rPr>
              <a:t>public schools.</a:t>
            </a:r>
          </a:p>
          <a:p>
            <a:pPr marL="0" indent="0">
              <a:buNone/>
            </a:pPr>
            <a:endParaRPr lang="en-US" dirty="0" smtClean="0"/>
          </a:p>
          <a:p>
            <a:endParaRPr lang="en-US" dirty="0"/>
          </a:p>
        </p:txBody>
      </p:sp>
    </p:spTree>
    <p:extLst>
      <p:ext uri="{BB962C8B-B14F-4D97-AF65-F5344CB8AC3E}">
        <p14:creationId xmlns:p14="http://schemas.microsoft.com/office/powerpoint/2010/main" val="3971737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183" t="14708" r="10455" b="6828"/>
          <a:stretch>
            <a:fillRect/>
          </a:stretch>
        </p:blipFill>
        <p:spPr>
          <a:xfrm>
            <a:off x="533400" y="914400"/>
            <a:ext cx="8153400" cy="5181600"/>
          </a:xfrm>
          <a:noFill/>
        </p:spPr>
      </p:pic>
    </p:spTree>
    <p:extLst>
      <p:ext uri="{BB962C8B-B14F-4D97-AF65-F5344CB8AC3E}">
        <p14:creationId xmlns:p14="http://schemas.microsoft.com/office/powerpoint/2010/main" val="1950753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sz="2800" dirty="0">
                <a:latin typeface="Times New Roman" pitchFamily="18" charset="0"/>
              </a:rPr>
              <a:t>II.  Religious Freedom in Education</a:t>
            </a:r>
            <a:br>
              <a:rPr lang="en-US" altLang="en-US" sz="2800" dirty="0">
                <a:latin typeface="Times New Roman" pitchFamily="18" charset="0"/>
              </a:rPr>
            </a:br>
            <a:r>
              <a:rPr lang="en-US" altLang="en-US" sz="2800" dirty="0">
                <a:latin typeface="Times New Roman" pitchFamily="18" charset="0"/>
              </a:rPr>
              <a:t>C)	Schooling in the US</a:t>
            </a:r>
          </a:p>
        </p:txBody>
      </p:sp>
      <p:sp>
        <p:nvSpPr>
          <p:cNvPr id="114691" name="Rectangle 3"/>
          <p:cNvSpPr>
            <a:spLocks noGrp="1" noChangeArrowheads="1"/>
          </p:cNvSpPr>
          <p:nvPr>
            <p:ph type="body" idx="1"/>
          </p:nvPr>
        </p:nvSpPr>
        <p:spPr/>
        <p:txBody>
          <a:bodyPr/>
          <a:lstStyle/>
          <a:p>
            <a:pPr marL="609600" indent="-609600">
              <a:lnSpc>
                <a:spcPct val="200000"/>
              </a:lnSpc>
              <a:spcBef>
                <a:spcPts val="0"/>
              </a:spcBef>
              <a:buFontTx/>
              <a:buNone/>
            </a:pPr>
            <a:r>
              <a:rPr lang="en-US" altLang="en-US" sz="2800" b="1" dirty="0">
                <a:latin typeface="Times New Roman" pitchFamily="18" charset="0"/>
              </a:rPr>
              <a:t>1. </a:t>
            </a:r>
            <a:r>
              <a:rPr lang="en-US" altLang="en-US" sz="2800" b="1" dirty="0" smtClean="0">
                <a:latin typeface="Times New Roman" pitchFamily="18" charset="0"/>
              </a:rPr>
              <a:t>	Student </a:t>
            </a:r>
            <a:r>
              <a:rPr lang="en-US" altLang="en-US" sz="2800" b="1" dirty="0">
                <a:latin typeface="Times New Roman" pitchFamily="18" charset="0"/>
              </a:rPr>
              <a:t>Transportation </a:t>
            </a:r>
            <a:endParaRPr lang="en-US" altLang="en-US" sz="2800" dirty="0">
              <a:latin typeface="Times New Roman" pitchFamily="18" charset="0"/>
            </a:endParaRPr>
          </a:p>
          <a:p>
            <a:pPr marL="609600" indent="-609600">
              <a:lnSpc>
                <a:spcPct val="200000"/>
              </a:lnSpc>
              <a:spcBef>
                <a:spcPts val="0"/>
              </a:spcBef>
              <a:buFontTx/>
              <a:buNone/>
            </a:pPr>
            <a:r>
              <a:rPr lang="en-US" altLang="en-US" sz="2800" i="1" dirty="0">
                <a:latin typeface="Times New Roman" pitchFamily="18" charset="0"/>
              </a:rPr>
              <a:t>Everson v. Board of Educ.</a:t>
            </a:r>
            <a:r>
              <a:rPr lang="en-US" altLang="en-US" sz="2800" dirty="0">
                <a:latin typeface="Times New Roman" pitchFamily="18" charset="0"/>
              </a:rPr>
              <a:t> (1947) </a:t>
            </a:r>
            <a:r>
              <a:rPr lang="en-US" altLang="en-US" sz="2800" dirty="0" smtClean="0">
                <a:latin typeface="Times New Roman" pitchFamily="18" charset="0"/>
              </a:rPr>
              <a:t>(1</a:t>
            </a:r>
            <a:r>
              <a:rPr lang="en-US" altLang="en-US" sz="2800" baseline="30000" dirty="0" smtClean="0">
                <a:latin typeface="Times New Roman" pitchFamily="18" charset="0"/>
              </a:rPr>
              <a:t>st</a:t>
            </a:r>
            <a:r>
              <a:rPr lang="en-US" altLang="en-US" sz="2800" dirty="0" smtClean="0">
                <a:latin typeface="Times New Roman" pitchFamily="18" charset="0"/>
              </a:rPr>
              <a:t> Establishment Clause case and education)</a:t>
            </a:r>
          </a:p>
          <a:p>
            <a:pPr marL="609600" indent="-609600">
              <a:lnSpc>
                <a:spcPct val="200000"/>
              </a:lnSpc>
              <a:spcBef>
                <a:spcPts val="0"/>
              </a:spcBef>
              <a:buFontTx/>
              <a:buNone/>
            </a:pPr>
            <a:r>
              <a:rPr lang="en-US" altLang="en-US" sz="2800" i="1" dirty="0" smtClean="0">
                <a:latin typeface="Times New Roman" pitchFamily="18" charset="0"/>
              </a:rPr>
              <a:t>But see Wolman </a:t>
            </a:r>
            <a:r>
              <a:rPr lang="en-US" altLang="en-US" sz="2800" i="1" dirty="0">
                <a:latin typeface="Times New Roman" pitchFamily="18" charset="0"/>
              </a:rPr>
              <a:t>v. Walter</a:t>
            </a:r>
            <a:r>
              <a:rPr lang="en-US" altLang="en-US" sz="2800" dirty="0">
                <a:latin typeface="Times New Roman" pitchFamily="18" charset="0"/>
              </a:rPr>
              <a:t> (1977)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C)	Schooling in the US</a:t>
            </a:r>
            <a:endParaRPr lang="en-US" sz="3200" dirty="0"/>
          </a:p>
        </p:txBody>
      </p:sp>
      <p:sp>
        <p:nvSpPr>
          <p:cNvPr id="3" name="Content Placeholder 2"/>
          <p:cNvSpPr>
            <a:spLocks noGrp="1"/>
          </p:cNvSpPr>
          <p:nvPr>
            <p:ph idx="1"/>
          </p:nvPr>
        </p:nvSpPr>
        <p:spPr/>
        <p:txBody>
          <a:bodyPr/>
          <a:lstStyle/>
          <a:p>
            <a:pPr marL="609600" indent="-609600">
              <a:lnSpc>
                <a:spcPct val="150000"/>
              </a:lnSpc>
              <a:spcBef>
                <a:spcPts val="0"/>
              </a:spcBef>
              <a:buFontTx/>
              <a:buNone/>
            </a:pPr>
            <a:r>
              <a:rPr lang="en-US" altLang="en-US" sz="2800" b="1" dirty="0" smtClean="0">
                <a:latin typeface="Times New Roman" pitchFamily="18" charset="0"/>
              </a:rPr>
              <a:t>2. 	Text Books and Instructional Materials </a:t>
            </a:r>
            <a:endParaRPr lang="en-US" altLang="en-US" sz="2800" dirty="0" smtClean="0">
              <a:latin typeface="Times New Roman" pitchFamily="18" charset="0"/>
            </a:endParaRPr>
          </a:p>
          <a:p>
            <a:pPr marL="609600" indent="-609600">
              <a:lnSpc>
                <a:spcPct val="150000"/>
              </a:lnSpc>
              <a:spcBef>
                <a:spcPts val="0"/>
              </a:spcBef>
              <a:buFontTx/>
              <a:buNone/>
            </a:pPr>
            <a:r>
              <a:rPr lang="en-US" altLang="en-US" sz="2800" i="1" dirty="0" smtClean="0">
                <a:latin typeface="Times New Roman" pitchFamily="18" charset="0"/>
              </a:rPr>
              <a:t>Cochran v. Louisiana State Board of Education</a:t>
            </a:r>
            <a:r>
              <a:rPr lang="en-US" altLang="en-US" sz="2800" dirty="0" smtClean="0">
                <a:latin typeface="Times New Roman" pitchFamily="18" charset="0"/>
              </a:rPr>
              <a:t> (1930) </a:t>
            </a:r>
          </a:p>
          <a:p>
            <a:pPr marL="609600" indent="-609600">
              <a:lnSpc>
                <a:spcPct val="150000"/>
              </a:lnSpc>
              <a:spcBef>
                <a:spcPts val="0"/>
              </a:spcBef>
              <a:buFontTx/>
              <a:buNone/>
            </a:pPr>
            <a:r>
              <a:rPr lang="en-US" altLang="en-US" sz="2800" dirty="0" smtClean="0">
                <a:latin typeface="Times New Roman" pitchFamily="18" charset="0"/>
              </a:rPr>
              <a:t>cf. </a:t>
            </a:r>
            <a:r>
              <a:rPr lang="en-US" altLang="en-US" sz="2800" i="1" dirty="0" smtClean="0">
                <a:latin typeface="Times New Roman" pitchFamily="18" charset="0"/>
              </a:rPr>
              <a:t>Abington v. </a:t>
            </a:r>
            <a:r>
              <a:rPr lang="en-US" altLang="en-US" sz="2800" i="1" dirty="0" err="1" smtClean="0">
                <a:latin typeface="Times New Roman" pitchFamily="18" charset="0"/>
              </a:rPr>
              <a:t>Schempp</a:t>
            </a:r>
            <a:r>
              <a:rPr lang="en-US" altLang="en-US" sz="2800" i="1" dirty="0" smtClean="0">
                <a:latin typeface="Times New Roman" pitchFamily="18" charset="0"/>
              </a:rPr>
              <a:t>, Murray v. </a:t>
            </a:r>
            <a:r>
              <a:rPr lang="en-US" altLang="en-US" sz="2800" i="1" dirty="0" err="1" smtClean="0">
                <a:latin typeface="Times New Roman" pitchFamily="18" charset="0"/>
              </a:rPr>
              <a:t>Curlett</a:t>
            </a:r>
            <a:r>
              <a:rPr lang="en-US" altLang="en-US" sz="2800" dirty="0" smtClean="0">
                <a:latin typeface="Times New Roman" pitchFamily="18" charset="0"/>
              </a:rPr>
              <a:t> (1963)             </a:t>
            </a:r>
          </a:p>
          <a:p>
            <a:pPr marL="609600" indent="-609600">
              <a:lnSpc>
                <a:spcPct val="150000"/>
              </a:lnSpc>
              <a:spcBef>
                <a:spcPts val="0"/>
              </a:spcBef>
              <a:buFontTx/>
              <a:buNone/>
            </a:pPr>
            <a:r>
              <a:rPr lang="en-US" altLang="en-US" sz="2800" i="1" dirty="0" smtClean="0">
                <a:latin typeface="Times New Roman" pitchFamily="18" charset="0"/>
              </a:rPr>
              <a:t>Board of Education v. Allen</a:t>
            </a:r>
            <a:r>
              <a:rPr lang="en-US" altLang="en-US" sz="2800" dirty="0" smtClean="0">
                <a:latin typeface="Times New Roman" pitchFamily="18" charset="0"/>
              </a:rPr>
              <a:t> (1968) </a:t>
            </a:r>
          </a:p>
          <a:p>
            <a:pPr marL="609600" indent="-609600">
              <a:lnSpc>
                <a:spcPct val="150000"/>
              </a:lnSpc>
              <a:spcBef>
                <a:spcPts val="0"/>
              </a:spcBef>
              <a:buFontTx/>
              <a:buNone/>
            </a:pPr>
            <a:r>
              <a:rPr lang="en-US" altLang="en-US" sz="2800" i="1" dirty="0" smtClean="0">
                <a:latin typeface="Times New Roman" pitchFamily="18" charset="0"/>
              </a:rPr>
              <a:t>Meek v. </a:t>
            </a:r>
            <a:r>
              <a:rPr lang="en-US" altLang="en-US" sz="2800" i="1" dirty="0" err="1" smtClean="0">
                <a:latin typeface="Times New Roman" pitchFamily="18" charset="0"/>
              </a:rPr>
              <a:t>Pittenger</a:t>
            </a:r>
            <a:r>
              <a:rPr lang="en-US" altLang="en-US" sz="2800" dirty="0" smtClean="0">
                <a:latin typeface="Times New Roman" pitchFamily="18" charset="0"/>
              </a:rPr>
              <a:t> (1975) </a:t>
            </a:r>
          </a:p>
          <a:p>
            <a:pPr marL="609600" indent="-609600">
              <a:lnSpc>
                <a:spcPct val="150000"/>
              </a:lnSpc>
              <a:spcBef>
                <a:spcPts val="0"/>
              </a:spcBef>
              <a:buFontTx/>
              <a:buNone/>
            </a:pPr>
            <a:r>
              <a:rPr lang="en-US" altLang="en-US" sz="2800" i="1" dirty="0" smtClean="0">
                <a:latin typeface="Times New Roman" pitchFamily="18" charset="0"/>
              </a:rPr>
              <a:t>Wolman v. Walter</a:t>
            </a:r>
            <a:r>
              <a:rPr lang="en-US" altLang="en-US" sz="2800" dirty="0" smtClean="0">
                <a:latin typeface="Times New Roman" pitchFamily="18" charset="0"/>
              </a:rPr>
              <a:t> (1977) </a:t>
            </a:r>
          </a:p>
          <a:p>
            <a:pPr marL="609600" indent="-609600">
              <a:lnSpc>
                <a:spcPct val="150000"/>
              </a:lnSpc>
              <a:spcBef>
                <a:spcPts val="0"/>
              </a:spcBef>
              <a:buFontTx/>
              <a:buNone/>
            </a:pPr>
            <a:r>
              <a:rPr lang="en-US" altLang="en-US" sz="2800" i="1" dirty="0" smtClean="0">
                <a:latin typeface="Times New Roman" pitchFamily="18" charset="0"/>
              </a:rPr>
              <a:t>Mitchell v. Helms</a:t>
            </a:r>
            <a:r>
              <a:rPr lang="en-US" altLang="en-US" sz="2800" dirty="0" smtClean="0">
                <a:latin typeface="Times New Roman" pitchFamily="18" charset="0"/>
              </a:rPr>
              <a:t> (2000)</a:t>
            </a:r>
          </a:p>
          <a:p>
            <a:endParaRPr lang="en-US" dirty="0"/>
          </a:p>
        </p:txBody>
      </p:sp>
    </p:spTree>
    <p:extLst>
      <p:ext uri="{BB962C8B-B14F-4D97-AF65-F5344CB8AC3E}">
        <p14:creationId xmlns:p14="http://schemas.microsoft.com/office/powerpoint/2010/main" val="221817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extLst>
              <a:ext uri="{28A0092B-C50C-407E-A947-70E740481C1C}">
                <a14:useLocalDpi xmlns:a14="http://schemas.microsoft.com/office/drawing/2010/main" val="0"/>
              </a:ext>
            </a:extLst>
          </a:blip>
          <a:srcRect l="7080" t="16129" r="11505" b="12903"/>
          <a:stretch>
            <a:fillRect/>
          </a:stretch>
        </p:blipFill>
        <p:spPr bwMode="auto">
          <a:xfrm>
            <a:off x="381000" y="10668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983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C)	Schooling in the US</a:t>
            </a:r>
          </a:p>
        </p:txBody>
      </p:sp>
      <p:sp>
        <p:nvSpPr>
          <p:cNvPr id="120835" name="Rectangle 3"/>
          <p:cNvSpPr>
            <a:spLocks noGrp="1" noChangeArrowheads="1"/>
          </p:cNvSpPr>
          <p:nvPr>
            <p:ph type="body" idx="1"/>
          </p:nvPr>
        </p:nvSpPr>
        <p:spPr>
          <a:xfrm>
            <a:off x="609600" y="1600200"/>
            <a:ext cx="8229600" cy="4525963"/>
          </a:xfrm>
        </p:spPr>
        <p:txBody>
          <a:bodyPr/>
          <a:lstStyle/>
          <a:p>
            <a:pPr marL="609600" indent="-609600">
              <a:lnSpc>
                <a:spcPct val="150000"/>
              </a:lnSpc>
              <a:buFontTx/>
              <a:buNone/>
            </a:pPr>
            <a:r>
              <a:rPr lang="en-US" altLang="en-US" sz="2600" b="1" dirty="0">
                <a:latin typeface="Times New Roman" pitchFamily="18" charset="0"/>
              </a:rPr>
              <a:t>3. </a:t>
            </a:r>
            <a:r>
              <a:rPr lang="en-US" altLang="en-US" sz="2600" b="1" dirty="0" smtClean="0">
                <a:latin typeface="Times New Roman" pitchFamily="18" charset="0"/>
              </a:rPr>
              <a:t>	Use </a:t>
            </a:r>
            <a:r>
              <a:rPr lang="en-US" altLang="en-US" sz="2600" b="1" dirty="0">
                <a:latin typeface="Times New Roman" pitchFamily="18" charset="0"/>
              </a:rPr>
              <a:t>of Public Funds </a:t>
            </a:r>
            <a:r>
              <a:rPr lang="en-US" altLang="en-US" sz="2600" b="1" dirty="0" smtClean="0">
                <a:latin typeface="Times New Roman" pitchFamily="18" charset="0"/>
              </a:rPr>
              <a:t>I</a:t>
            </a:r>
            <a:endParaRPr lang="en-US" altLang="en-US" sz="2600" dirty="0">
              <a:latin typeface="Times New Roman" pitchFamily="18" charset="0"/>
            </a:endParaRPr>
          </a:p>
          <a:p>
            <a:pPr marL="609600" indent="-609600">
              <a:lnSpc>
                <a:spcPct val="150000"/>
              </a:lnSpc>
              <a:buFontTx/>
              <a:buNone/>
            </a:pPr>
            <a:r>
              <a:rPr lang="en-US" altLang="en-US" sz="2600" i="1" dirty="0" err="1">
                <a:latin typeface="Times New Roman" pitchFamily="18" charset="0"/>
              </a:rPr>
              <a:t>Walz</a:t>
            </a:r>
            <a:r>
              <a:rPr lang="en-US" altLang="en-US" sz="2600" i="1" dirty="0">
                <a:latin typeface="Times New Roman" pitchFamily="18" charset="0"/>
              </a:rPr>
              <a:t> v. Tax Commission of City of N.Y. </a:t>
            </a:r>
            <a:r>
              <a:rPr lang="en-US" altLang="en-US" sz="2600" dirty="0">
                <a:latin typeface="Times New Roman" pitchFamily="18" charset="0"/>
              </a:rPr>
              <a:t>(1970)</a:t>
            </a:r>
          </a:p>
          <a:p>
            <a:pPr marL="609600" indent="-609600">
              <a:lnSpc>
                <a:spcPct val="150000"/>
              </a:lnSpc>
              <a:buFontTx/>
              <a:buNone/>
            </a:pPr>
            <a:r>
              <a:rPr lang="en-US" altLang="en-US" sz="2600" dirty="0">
                <a:latin typeface="Times New Roman" pitchFamily="18" charset="0"/>
              </a:rPr>
              <a:t>cf. </a:t>
            </a:r>
            <a:r>
              <a:rPr lang="en-US" altLang="en-US" sz="2600" i="1" dirty="0">
                <a:latin typeface="Times New Roman" pitchFamily="18" charset="0"/>
              </a:rPr>
              <a:t>Abington v. </a:t>
            </a:r>
            <a:r>
              <a:rPr lang="en-US" altLang="en-US" sz="2600" i="1" dirty="0" err="1">
                <a:latin typeface="Times New Roman" pitchFamily="18" charset="0"/>
              </a:rPr>
              <a:t>Schempp</a:t>
            </a:r>
            <a:r>
              <a:rPr lang="en-US" altLang="en-US" sz="2600" i="1" dirty="0">
                <a:latin typeface="Times New Roman" pitchFamily="18" charset="0"/>
              </a:rPr>
              <a:t>, Murray v. </a:t>
            </a:r>
            <a:r>
              <a:rPr lang="en-US" altLang="en-US" sz="2600" i="1" dirty="0" err="1">
                <a:latin typeface="Times New Roman" pitchFamily="18" charset="0"/>
              </a:rPr>
              <a:t>Curlett</a:t>
            </a:r>
            <a:r>
              <a:rPr lang="en-US" altLang="en-US" sz="2600" dirty="0">
                <a:latin typeface="Times New Roman" pitchFamily="18" charset="0"/>
              </a:rPr>
              <a:t> (1963) </a:t>
            </a:r>
          </a:p>
          <a:p>
            <a:pPr marL="609600" indent="-609600">
              <a:lnSpc>
                <a:spcPct val="150000"/>
              </a:lnSpc>
              <a:buFontTx/>
              <a:buNone/>
            </a:pPr>
            <a:r>
              <a:rPr lang="en-US" altLang="en-US" sz="2600" i="1" dirty="0">
                <a:latin typeface="Times New Roman" pitchFamily="18" charset="0"/>
              </a:rPr>
              <a:t>Lemon v. Kurtzman</a:t>
            </a:r>
            <a:r>
              <a:rPr lang="en-US" altLang="en-US" sz="2600" dirty="0">
                <a:latin typeface="Times New Roman" pitchFamily="18" charset="0"/>
              </a:rPr>
              <a:t> (1971) </a:t>
            </a:r>
          </a:p>
          <a:p>
            <a:pPr marL="609600" indent="-609600">
              <a:lnSpc>
                <a:spcPct val="90000"/>
              </a:lnSpc>
            </a:pPr>
            <a:endParaRPr lang="en-US" altLang="en-US" sz="2600" dirty="0">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C)	Schooling in the US</a:t>
            </a:r>
          </a:p>
        </p:txBody>
      </p:sp>
      <p:sp>
        <p:nvSpPr>
          <p:cNvPr id="115715" name="Rectangle 3"/>
          <p:cNvSpPr>
            <a:spLocks noGrp="1" noChangeArrowheads="1"/>
          </p:cNvSpPr>
          <p:nvPr>
            <p:ph type="body" idx="1"/>
          </p:nvPr>
        </p:nvSpPr>
        <p:spPr>
          <a:xfrm>
            <a:off x="457200" y="1371600"/>
            <a:ext cx="8229600" cy="4754563"/>
          </a:xfrm>
        </p:spPr>
        <p:txBody>
          <a:bodyPr/>
          <a:lstStyle/>
          <a:p>
            <a:pPr algn="ctr">
              <a:lnSpc>
                <a:spcPct val="150000"/>
              </a:lnSpc>
              <a:spcBef>
                <a:spcPts val="0"/>
              </a:spcBef>
              <a:buFontTx/>
              <a:buNone/>
            </a:pPr>
            <a:r>
              <a:rPr lang="en-US" altLang="en-US" sz="2800" dirty="0" smtClean="0">
                <a:latin typeface="Times New Roman" pitchFamily="18" charset="0"/>
                <a:cs typeface="Times New Roman" panose="02020603050405020304" pitchFamily="18" charset="0"/>
              </a:rPr>
              <a:t>THE </a:t>
            </a:r>
            <a:r>
              <a:rPr lang="en-US" altLang="en-US" sz="2800" i="1" dirty="0">
                <a:latin typeface="Times New Roman" pitchFamily="18" charset="0"/>
                <a:cs typeface="Times New Roman" panose="02020603050405020304" pitchFamily="18" charset="0"/>
              </a:rPr>
              <a:t>Lemon</a:t>
            </a:r>
            <a:r>
              <a:rPr lang="en-US" altLang="en-US" sz="2800" dirty="0">
                <a:latin typeface="Times New Roman" pitchFamily="18" charset="0"/>
                <a:cs typeface="Times New Roman" panose="02020603050405020304" pitchFamily="18" charset="0"/>
              </a:rPr>
              <a:t> Test	</a:t>
            </a:r>
            <a:endParaRPr lang="en-US" altLang="en-US" sz="2800" dirty="0" smtClean="0">
              <a:latin typeface="Times New Roman" pitchFamily="18" charset="0"/>
              <a:cs typeface="Times New Roman" panose="02020603050405020304" pitchFamily="18" charset="0"/>
            </a:endParaRPr>
          </a:p>
          <a:p>
            <a:pPr>
              <a:lnSpc>
                <a:spcPct val="200000"/>
              </a:lnSpc>
              <a:spcBef>
                <a:spcPts val="0"/>
              </a:spcBef>
              <a:buFontTx/>
              <a:buNone/>
            </a:pPr>
            <a:r>
              <a:rPr lang="en-US" altLang="en-US" sz="2800" dirty="0" smtClean="0">
                <a:latin typeface="Times New Roman" pitchFamily="18" charset="0"/>
                <a:cs typeface="Times New Roman" panose="02020603050405020304" pitchFamily="18" charset="0"/>
              </a:rPr>
              <a:t>“</a:t>
            </a:r>
            <a:r>
              <a:rPr lang="en-US" altLang="en-US" sz="2800" dirty="0">
                <a:latin typeface="Times New Roman" pitchFamily="18" charset="0"/>
                <a:cs typeface="Times New Roman" panose="02020603050405020304" pitchFamily="18" charset="0"/>
              </a:rPr>
              <a:t>Every analysis in this area must begin </a:t>
            </a:r>
            <a:r>
              <a:rPr lang="en-US" altLang="en-US" sz="2800" dirty="0" smtClean="0">
                <a:latin typeface="Times New Roman" pitchFamily="18" charset="0"/>
                <a:cs typeface="Times New Roman" panose="02020603050405020304" pitchFamily="18" charset="0"/>
              </a:rPr>
              <a:t>with</a:t>
            </a:r>
          </a:p>
          <a:p>
            <a:pPr>
              <a:lnSpc>
                <a:spcPct val="200000"/>
              </a:lnSpc>
              <a:spcBef>
                <a:spcPts val="0"/>
              </a:spcBef>
              <a:buFontTx/>
              <a:buNone/>
            </a:pPr>
            <a:r>
              <a:rPr lang="en-US" altLang="en-US" sz="2800" dirty="0" smtClean="0">
                <a:latin typeface="Times New Roman" pitchFamily="18" charset="0"/>
                <a:cs typeface="Times New Roman" panose="02020603050405020304" pitchFamily="18" charset="0"/>
              </a:rPr>
              <a:t>consideration </a:t>
            </a:r>
            <a:r>
              <a:rPr lang="en-US" altLang="en-US" sz="2800" dirty="0">
                <a:latin typeface="Times New Roman" pitchFamily="18" charset="0"/>
                <a:cs typeface="Times New Roman" panose="02020603050405020304" pitchFamily="18" charset="0"/>
              </a:rPr>
              <a:t>of </a:t>
            </a:r>
            <a:r>
              <a:rPr lang="en-US" altLang="en-US" sz="2800" dirty="0" smtClean="0">
                <a:latin typeface="Times New Roman" pitchFamily="18" charset="0"/>
                <a:cs typeface="Times New Roman" panose="02020603050405020304" pitchFamily="18" charset="0"/>
              </a:rPr>
              <a:t>the </a:t>
            </a:r>
            <a:r>
              <a:rPr lang="en-US" altLang="en-US" sz="2800" dirty="0">
                <a:latin typeface="Times New Roman" pitchFamily="18" charset="0"/>
                <a:cs typeface="Times New Roman" panose="02020603050405020304" pitchFamily="18" charset="0"/>
              </a:rPr>
              <a:t>cumulative criteria developed by </a:t>
            </a:r>
            <a:endParaRPr lang="en-US" altLang="en-US" sz="2800" dirty="0" smtClean="0">
              <a:latin typeface="Times New Roman" pitchFamily="18" charset="0"/>
              <a:cs typeface="Times New Roman" panose="02020603050405020304" pitchFamily="18" charset="0"/>
            </a:endParaRPr>
          </a:p>
          <a:p>
            <a:pPr>
              <a:lnSpc>
                <a:spcPct val="200000"/>
              </a:lnSpc>
              <a:spcBef>
                <a:spcPts val="0"/>
              </a:spcBef>
              <a:buFontTx/>
              <a:buNone/>
            </a:pPr>
            <a:r>
              <a:rPr lang="en-US" altLang="en-US" sz="2800" dirty="0" smtClean="0">
                <a:latin typeface="Times New Roman" pitchFamily="18" charset="0"/>
                <a:cs typeface="Times New Roman" panose="02020603050405020304" pitchFamily="18" charset="0"/>
              </a:rPr>
              <a:t>the </a:t>
            </a:r>
            <a:r>
              <a:rPr lang="en-US" altLang="en-US" sz="2800" dirty="0">
                <a:latin typeface="Times New Roman" pitchFamily="18" charset="0"/>
                <a:cs typeface="Times New Roman" panose="02020603050405020304" pitchFamily="18" charset="0"/>
              </a:rPr>
              <a:t>Court over </a:t>
            </a:r>
            <a:r>
              <a:rPr lang="en-US" altLang="en-US" sz="2800" dirty="0" smtClean="0">
                <a:latin typeface="Times New Roman" pitchFamily="18" charset="0"/>
                <a:cs typeface="Times New Roman" panose="02020603050405020304" pitchFamily="18" charset="0"/>
              </a:rPr>
              <a:t>many years</a:t>
            </a:r>
            <a:r>
              <a:rPr lang="en-US" altLang="en-US" sz="2800" dirty="0">
                <a:latin typeface="Times New Roman"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Three </a:t>
            </a:r>
            <a:r>
              <a:rPr lang="en-US" sz="2800" dirty="0">
                <a:solidFill>
                  <a:schemeClr val="tx1"/>
                </a:solidFill>
                <a:latin typeface="Times New Roman" panose="02020603050405020304" pitchFamily="18" charset="0"/>
                <a:cs typeface="Times New Roman" panose="02020603050405020304" pitchFamily="18" charset="0"/>
              </a:rPr>
              <a:t>such tests may be </a:t>
            </a:r>
            <a:endParaRPr lang="en-US" sz="2800" dirty="0" smtClean="0">
              <a:solidFill>
                <a:schemeClr val="tx1"/>
              </a:solidFill>
              <a:latin typeface="Times New Roman" panose="02020603050405020304" pitchFamily="18" charset="0"/>
              <a:cs typeface="Times New Roman" panose="02020603050405020304" pitchFamily="18" charset="0"/>
            </a:endParaRPr>
          </a:p>
          <a:p>
            <a:pPr>
              <a:lnSpc>
                <a:spcPct val="200000"/>
              </a:lnSpc>
              <a:spcBef>
                <a:spcPts val="0"/>
              </a:spcBef>
              <a:buFontTx/>
              <a:buNone/>
            </a:pPr>
            <a:r>
              <a:rPr lang="en-US" sz="2800" dirty="0" smtClean="0">
                <a:solidFill>
                  <a:schemeClr val="tx1"/>
                </a:solidFill>
                <a:latin typeface="Times New Roman" panose="02020603050405020304" pitchFamily="18" charset="0"/>
                <a:cs typeface="Times New Roman" panose="02020603050405020304" pitchFamily="18" charset="0"/>
              </a:rPr>
              <a:t>gleaned </a:t>
            </a:r>
            <a:r>
              <a:rPr lang="en-US" sz="2800" dirty="0">
                <a:solidFill>
                  <a:schemeClr val="tx1"/>
                </a:solidFill>
                <a:latin typeface="Times New Roman" panose="02020603050405020304" pitchFamily="18" charset="0"/>
                <a:cs typeface="Times New Roman" panose="02020603050405020304" pitchFamily="18" charset="0"/>
              </a:rPr>
              <a:t>from our cases. </a:t>
            </a:r>
            <a:r>
              <a:rPr lang="en-US" sz="2800" dirty="0">
                <a:latin typeface="Times New Roman" pitchFamily="18" charset="0"/>
                <a:cs typeface="Times New Roman" panose="02020603050405020304" pitchFamily="18" charset="0"/>
              </a:rPr>
              <a:t> </a:t>
            </a:r>
            <a:r>
              <a:rPr lang="en-US" sz="2800" dirty="0" smtClean="0">
                <a:latin typeface="Times New Roman" pitchFamily="18" charset="0"/>
                <a:cs typeface="Times New Roman" panose="02020603050405020304" pitchFamily="18" charset="0"/>
              </a:rPr>
              <a:t>. . . </a:t>
            </a:r>
            <a:endParaRPr lang="en-US" altLang="en-US" sz="2800" dirty="0" smtClean="0">
              <a:latin typeface="Times New Roman" pitchFamily="18" charset="0"/>
              <a:cs typeface="Times New Roman" panose="02020603050405020304" pitchFamily="18" charset="0"/>
            </a:endParaRPr>
          </a:p>
          <a:p>
            <a:pPr>
              <a:lnSpc>
                <a:spcPct val="150000"/>
              </a:lnSpc>
              <a:spcBef>
                <a:spcPts val="0"/>
              </a:spcBef>
              <a:buFontTx/>
              <a:buNone/>
            </a:pPr>
            <a:endParaRPr lang="en-US" altLang="en-US" sz="2800" dirty="0">
              <a:latin typeface="Times New Roman" pitchFamily="18"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C)	Schooling in the US</a:t>
            </a:r>
            <a:endParaRPr lang="en-US" sz="3200" dirty="0"/>
          </a:p>
        </p:txBody>
      </p:sp>
      <p:sp>
        <p:nvSpPr>
          <p:cNvPr id="3" name="Content Placeholder 2"/>
          <p:cNvSpPr>
            <a:spLocks noGrp="1"/>
          </p:cNvSpPr>
          <p:nvPr>
            <p:ph idx="1"/>
          </p:nvPr>
        </p:nvSpPr>
        <p:spPr/>
        <p:txBody>
          <a:bodyPr/>
          <a:lstStyle/>
          <a:p>
            <a:pPr>
              <a:lnSpc>
                <a:spcPct val="200000"/>
              </a:lnSpc>
              <a:spcBef>
                <a:spcPts val="0"/>
              </a:spcBef>
              <a:buFontTx/>
              <a:buNone/>
            </a:pPr>
            <a:r>
              <a:rPr lang="en-US" altLang="en-US" sz="2800" dirty="0" smtClean="0">
                <a:latin typeface="Times New Roman" pitchFamily="18" charset="0"/>
              </a:rPr>
              <a:t>First, the statute must have a secular legislative purpose; </a:t>
            </a:r>
          </a:p>
          <a:p>
            <a:pPr>
              <a:lnSpc>
                <a:spcPct val="200000"/>
              </a:lnSpc>
              <a:spcBef>
                <a:spcPts val="0"/>
              </a:spcBef>
              <a:buFontTx/>
              <a:buNone/>
            </a:pPr>
            <a:r>
              <a:rPr lang="en-US" altLang="en-US" sz="2800" dirty="0" smtClean="0">
                <a:latin typeface="Times New Roman" pitchFamily="18" charset="0"/>
              </a:rPr>
              <a:t>second, its principal or primary effect must be one that </a:t>
            </a:r>
          </a:p>
          <a:p>
            <a:pPr>
              <a:lnSpc>
                <a:spcPct val="200000"/>
              </a:lnSpc>
              <a:spcBef>
                <a:spcPts val="0"/>
              </a:spcBef>
              <a:buFontTx/>
              <a:buNone/>
            </a:pPr>
            <a:r>
              <a:rPr lang="en-US" altLang="en-US" sz="2800" dirty="0" smtClean="0">
                <a:latin typeface="Times New Roman" pitchFamily="18" charset="0"/>
              </a:rPr>
              <a:t>neither advances nor inhibits religion; </a:t>
            </a:r>
          </a:p>
          <a:p>
            <a:pPr>
              <a:lnSpc>
                <a:spcPct val="200000"/>
              </a:lnSpc>
              <a:spcBef>
                <a:spcPts val="0"/>
              </a:spcBef>
              <a:buFontTx/>
              <a:buNone/>
            </a:pPr>
            <a:r>
              <a:rPr lang="en-US" altLang="en-US" sz="2800" dirty="0" smtClean="0">
                <a:latin typeface="Times New Roman" pitchFamily="18" charset="0"/>
              </a:rPr>
              <a:t>finally, the statute must not foster ‘an excessive </a:t>
            </a:r>
          </a:p>
          <a:p>
            <a:pPr>
              <a:lnSpc>
                <a:spcPct val="200000"/>
              </a:lnSpc>
              <a:spcBef>
                <a:spcPts val="0"/>
              </a:spcBef>
              <a:buFontTx/>
              <a:buNone/>
            </a:pPr>
            <a:r>
              <a:rPr lang="en-US" altLang="en-US" sz="2800" dirty="0" smtClean="0">
                <a:latin typeface="Times New Roman" pitchFamily="18" charset="0"/>
              </a:rPr>
              <a:t>government entanglement with religion.’” (pp. 612-13)</a:t>
            </a:r>
          </a:p>
          <a:p>
            <a:endParaRPr lang="en-US" dirty="0"/>
          </a:p>
        </p:txBody>
      </p:sp>
    </p:spTree>
    <p:extLst>
      <p:ext uri="{BB962C8B-B14F-4D97-AF65-F5344CB8AC3E}">
        <p14:creationId xmlns:p14="http://schemas.microsoft.com/office/powerpoint/2010/main" val="2630205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C)	Schooling in the US</a:t>
            </a:r>
          </a:p>
        </p:txBody>
      </p:sp>
      <p:sp>
        <p:nvSpPr>
          <p:cNvPr id="134147" name="Rectangle 3"/>
          <p:cNvSpPr>
            <a:spLocks noGrp="1" noChangeArrowheads="1"/>
          </p:cNvSpPr>
          <p:nvPr>
            <p:ph type="body" idx="1"/>
          </p:nvPr>
        </p:nvSpPr>
        <p:spPr/>
        <p:txBody>
          <a:bodyPr/>
          <a:lstStyle/>
          <a:p>
            <a:pPr marL="609600" indent="-609600">
              <a:lnSpc>
                <a:spcPct val="200000"/>
              </a:lnSpc>
              <a:spcBef>
                <a:spcPts val="0"/>
              </a:spcBef>
              <a:buFontTx/>
              <a:buNone/>
            </a:pPr>
            <a:r>
              <a:rPr lang="en-US" altLang="en-US" sz="2800" dirty="0">
                <a:latin typeface="Times New Roman" pitchFamily="18" charset="0"/>
              </a:rPr>
              <a:t>In addressing entanglement and state aid to religiously </a:t>
            </a:r>
          </a:p>
          <a:p>
            <a:pPr marL="609600" indent="-609600">
              <a:lnSpc>
                <a:spcPct val="200000"/>
              </a:lnSpc>
              <a:spcBef>
                <a:spcPts val="0"/>
              </a:spcBef>
              <a:buFontTx/>
              <a:buNone/>
            </a:pPr>
            <a:r>
              <a:rPr lang="en-US" altLang="en-US" sz="2800" dirty="0">
                <a:latin typeface="Times New Roman" pitchFamily="18" charset="0"/>
              </a:rPr>
              <a:t>affiliated institutions, the Court noted that three </a:t>
            </a:r>
            <a:endParaRPr lang="en-US" altLang="en-US" sz="2800" dirty="0" smtClean="0">
              <a:latin typeface="Times New Roman" pitchFamily="18" charset="0"/>
            </a:endParaRPr>
          </a:p>
          <a:p>
            <a:pPr marL="609600" indent="-609600">
              <a:lnSpc>
                <a:spcPct val="200000"/>
              </a:lnSpc>
              <a:spcBef>
                <a:spcPts val="0"/>
              </a:spcBef>
              <a:buFontTx/>
              <a:buNone/>
            </a:pPr>
            <a:r>
              <a:rPr lang="en-US" altLang="en-US" sz="2800" dirty="0" smtClean="0">
                <a:latin typeface="Times New Roman" pitchFamily="18" charset="0"/>
              </a:rPr>
              <a:t>additional factors: </a:t>
            </a:r>
          </a:p>
          <a:p>
            <a:pPr marL="609600" indent="-609600">
              <a:lnSpc>
                <a:spcPct val="90000"/>
              </a:lnSpc>
              <a:spcBef>
                <a:spcPts val="0"/>
              </a:spcBef>
              <a:buFontTx/>
              <a:buNone/>
            </a:pPr>
            <a:endParaRPr lang="en-US" altLang="en-US" sz="2800" dirty="0">
              <a:latin typeface="Times New Roman" pitchFamily="18" charset="0"/>
            </a:endParaRPr>
          </a:p>
          <a:p>
            <a:pPr marL="609600" indent="-609600">
              <a:lnSpc>
                <a:spcPct val="90000"/>
              </a:lnSpc>
              <a:spcBef>
                <a:spcPts val="0"/>
              </a:spcBef>
              <a:buFontTx/>
              <a:buNone/>
            </a:pPr>
            <a:endParaRPr lang="en-US" altLang="en-US" sz="2800" dirty="0">
              <a:latin typeface="Times New Roman" pitchFamily="18" charset="0"/>
            </a:endParaRPr>
          </a:p>
          <a:p>
            <a:pPr marL="609600" indent="-609600">
              <a:lnSpc>
                <a:spcPct val="90000"/>
              </a:lnSpc>
              <a:buFontTx/>
              <a:buNone/>
            </a:pPr>
            <a:endParaRPr lang="en-US" altLang="en-US" sz="2400" dirty="0">
              <a:latin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C)	Schooling in the US</a:t>
            </a:r>
            <a:endParaRPr lang="en-US" sz="3200" dirty="0"/>
          </a:p>
        </p:txBody>
      </p:sp>
      <p:sp>
        <p:nvSpPr>
          <p:cNvPr id="3" name="Content Placeholder 2"/>
          <p:cNvSpPr>
            <a:spLocks noGrp="1"/>
          </p:cNvSpPr>
          <p:nvPr>
            <p:ph idx="1"/>
          </p:nvPr>
        </p:nvSpPr>
        <p:spPr/>
        <p:txBody>
          <a:bodyPr/>
          <a:lstStyle/>
          <a:p>
            <a:pPr marL="609600" indent="-609600">
              <a:lnSpc>
                <a:spcPct val="150000"/>
              </a:lnSpc>
              <a:spcBef>
                <a:spcPts val="0"/>
              </a:spcBef>
              <a:buFontTx/>
              <a:buNone/>
            </a:pPr>
            <a:r>
              <a:rPr lang="en-US" altLang="en-US" sz="2800" dirty="0" smtClean="0">
                <a:latin typeface="Times New Roman" pitchFamily="18" charset="0"/>
              </a:rPr>
              <a:t>“we must examine the character and purposes of the</a:t>
            </a:r>
          </a:p>
          <a:p>
            <a:pPr marL="609600" indent="-609600">
              <a:lnSpc>
                <a:spcPct val="150000"/>
              </a:lnSpc>
              <a:spcBef>
                <a:spcPts val="0"/>
              </a:spcBef>
              <a:buFontTx/>
              <a:buNone/>
            </a:pPr>
            <a:r>
              <a:rPr lang="en-US" altLang="en-US" sz="2800" dirty="0" smtClean="0">
                <a:latin typeface="Times New Roman" pitchFamily="18" charset="0"/>
              </a:rPr>
              <a:t>institutions that are benefitted,</a:t>
            </a:r>
          </a:p>
          <a:p>
            <a:pPr marL="609600" indent="-609600">
              <a:lnSpc>
                <a:spcPct val="150000"/>
              </a:lnSpc>
              <a:spcBef>
                <a:spcPts val="0"/>
              </a:spcBef>
              <a:buFontTx/>
              <a:buNone/>
            </a:pPr>
            <a:endParaRPr lang="en-US" altLang="en-US" sz="2800" dirty="0" smtClean="0">
              <a:latin typeface="Times New Roman" pitchFamily="18" charset="0"/>
            </a:endParaRPr>
          </a:p>
          <a:p>
            <a:pPr marL="609600" indent="-609600">
              <a:lnSpc>
                <a:spcPct val="150000"/>
              </a:lnSpc>
              <a:spcBef>
                <a:spcPts val="0"/>
              </a:spcBef>
              <a:buFontTx/>
              <a:buNone/>
            </a:pPr>
            <a:r>
              <a:rPr lang="en-US" altLang="en-US" sz="2800" dirty="0" smtClean="0">
                <a:latin typeface="Times New Roman" pitchFamily="18" charset="0"/>
              </a:rPr>
              <a:t>the nature of the aid that the State provides, </a:t>
            </a:r>
          </a:p>
          <a:p>
            <a:pPr marL="609600" indent="-609600">
              <a:lnSpc>
                <a:spcPct val="150000"/>
              </a:lnSpc>
              <a:spcBef>
                <a:spcPts val="0"/>
              </a:spcBef>
              <a:buFontTx/>
              <a:buNone/>
            </a:pPr>
            <a:endParaRPr lang="en-US" altLang="en-US" sz="2800" dirty="0" smtClean="0">
              <a:latin typeface="Times New Roman" pitchFamily="18" charset="0"/>
            </a:endParaRPr>
          </a:p>
          <a:p>
            <a:pPr marL="609600" indent="-609600">
              <a:lnSpc>
                <a:spcPct val="150000"/>
              </a:lnSpc>
              <a:spcBef>
                <a:spcPts val="0"/>
              </a:spcBef>
              <a:buFontTx/>
              <a:buNone/>
            </a:pPr>
            <a:r>
              <a:rPr lang="en-US" altLang="en-US" sz="2800" dirty="0" smtClean="0">
                <a:latin typeface="Times New Roman" pitchFamily="18" charset="0"/>
              </a:rPr>
              <a:t>and the resulting relationship between the government</a:t>
            </a:r>
          </a:p>
          <a:p>
            <a:pPr marL="609600" indent="-609600">
              <a:lnSpc>
                <a:spcPct val="150000"/>
              </a:lnSpc>
              <a:spcBef>
                <a:spcPts val="0"/>
              </a:spcBef>
              <a:buFontTx/>
              <a:buNone/>
            </a:pPr>
            <a:r>
              <a:rPr lang="en-US" altLang="en-US" sz="2800" dirty="0" smtClean="0">
                <a:latin typeface="Times New Roman" pitchFamily="18" charset="0"/>
              </a:rPr>
              <a:t>and religious authority.” (p. 615)</a:t>
            </a:r>
          </a:p>
          <a:p>
            <a:pPr marL="0" indent="0">
              <a:buNone/>
            </a:pPr>
            <a:endParaRPr lang="en-US" dirty="0"/>
          </a:p>
        </p:txBody>
      </p:sp>
    </p:spTree>
    <p:extLst>
      <p:ext uri="{BB962C8B-B14F-4D97-AF65-F5344CB8AC3E}">
        <p14:creationId xmlns:p14="http://schemas.microsoft.com/office/powerpoint/2010/main" val="90052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C)	Schooling in the US</a:t>
            </a:r>
          </a:p>
        </p:txBody>
      </p:sp>
      <p:sp>
        <p:nvSpPr>
          <p:cNvPr id="135171" name="Rectangle 3"/>
          <p:cNvSpPr>
            <a:spLocks noGrp="1" noChangeArrowheads="1"/>
          </p:cNvSpPr>
          <p:nvPr>
            <p:ph type="body" idx="1"/>
          </p:nvPr>
        </p:nvSpPr>
        <p:spPr>
          <a:xfrm>
            <a:off x="457200" y="1524000"/>
            <a:ext cx="8229600" cy="5334000"/>
          </a:xfrm>
        </p:spPr>
        <p:txBody>
          <a:bodyPr/>
          <a:lstStyle/>
          <a:p>
            <a:pPr>
              <a:lnSpc>
                <a:spcPct val="150000"/>
              </a:lnSpc>
              <a:spcBef>
                <a:spcPts val="0"/>
              </a:spcBef>
              <a:buFontTx/>
              <a:buNone/>
            </a:pPr>
            <a:r>
              <a:rPr lang="en-US" altLang="en-US" sz="2600" b="1" dirty="0">
                <a:latin typeface="Times New Roman" pitchFamily="18" charset="0"/>
              </a:rPr>
              <a:t>4. </a:t>
            </a:r>
            <a:r>
              <a:rPr lang="en-US" altLang="en-US" sz="2600" b="1" dirty="0" smtClean="0">
                <a:latin typeface="Times New Roman" pitchFamily="18" charset="0"/>
              </a:rPr>
              <a:t>		Student </a:t>
            </a:r>
            <a:r>
              <a:rPr lang="en-US" altLang="en-US" sz="2600" b="1" dirty="0">
                <a:latin typeface="Times New Roman" pitchFamily="18" charset="0"/>
              </a:rPr>
              <a:t>Services/ Secular Instruction </a:t>
            </a:r>
            <a:endParaRPr lang="en-US" altLang="en-US" sz="2600" dirty="0">
              <a:latin typeface="Times New Roman" pitchFamily="18" charset="0"/>
            </a:endParaRPr>
          </a:p>
          <a:p>
            <a:pPr>
              <a:lnSpc>
                <a:spcPct val="150000"/>
              </a:lnSpc>
              <a:spcBef>
                <a:spcPts val="0"/>
              </a:spcBef>
              <a:buFontTx/>
              <a:buNone/>
            </a:pPr>
            <a:r>
              <a:rPr lang="en-US" altLang="en-US" sz="2600" i="1" dirty="0">
                <a:latin typeface="Times New Roman" pitchFamily="18" charset="0"/>
              </a:rPr>
              <a:t>Meek v. </a:t>
            </a:r>
            <a:r>
              <a:rPr lang="en-US" altLang="en-US" sz="2600" i="1" dirty="0" err="1">
                <a:latin typeface="Times New Roman" pitchFamily="18" charset="0"/>
              </a:rPr>
              <a:t>Pittenger</a:t>
            </a:r>
            <a:r>
              <a:rPr lang="en-US" altLang="en-US" sz="2600" dirty="0">
                <a:latin typeface="Times New Roman" pitchFamily="18" charset="0"/>
              </a:rPr>
              <a:t> (1975) </a:t>
            </a:r>
          </a:p>
          <a:p>
            <a:pPr>
              <a:lnSpc>
                <a:spcPct val="150000"/>
              </a:lnSpc>
              <a:spcBef>
                <a:spcPts val="0"/>
              </a:spcBef>
              <a:buFontTx/>
              <a:buNone/>
            </a:pPr>
            <a:r>
              <a:rPr lang="en-US" altLang="en-US" sz="2600" i="1" dirty="0">
                <a:latin typeface="Times New Roman" pitchFamily="18" charset="0"/>
              </a:rPr>
              <a:t>Wolman v. Walter</a:t>
            </a:r>
            <a:r>
              <a:rPr lang="en-US" altLang="en-US" sz="2600" dirty="0">
                <a:latin typeface="Times New Roman" pitchFamily="18" charset="0"/>
              </a:rPr>
              <a:t> (1977) </a:t>
            </a:r>
          </a:p>
          <a:p>
            <a:pPr>
              <a:lnSpc>
                <a:spcPct val="150000"/>
              </a:lnSpc>
              <a:spcBef>
                <a:spcPts val="0"/>
              </a:spcBef>
              <a:buFontTx/>
              <a:buNone/>
            </a:pPr>
            <a:r>
              <a:rPr lang="en-US" altLang="en-US" sz="2600" i="1" dirty="0" err="1">
                <a:latin typeface="Times New Roman" pitchFamily="18" charset="0"/>
              </a:rPr>
              <a:t>Aguillar</a:t>
            </a:r>
            <a:r>
              <a:rPr lang="en-US" altLang="en-US" sz="2600" i="1" dirty="0">
                <a:latin typeface="Times New Roman" pitchFamily="18" charset="0"/>
              </a:rPr>
              <a:t> v. Felton</a:t>
            </a:r>
            <a:r>
              <a:rPr lang="en-US" altLang="en-US" sz="2600" dirty="0">
                <a:latin typeface="Times New Roman" pitchFamily="18" charset="0"/>
              </a:rPr>
              <a:t> (1985</a:t>
            </a:r>
            <a:r>
              <a:rPr lang="en-US" altLang="en-US" sz="2600" dirty="0" smtClean="0">
                <a:latin typeface="Times New Roman" pitchFamily="18" charset="0"/>
              </a:rPr>
              <a:t>)</a:t>
            </a:r>
            <a:endParaRPr lang="en-US" altLang="en-US" sz="2600" dirty="0">
              <a:latin typeface="Times New Roman" pitchFamily="18" charset="0"/>
            </a:endParaRPr>
          </a:p>
          <a:p>
            <a:pPr>
              <a:lnSpc>
                <a:spcPct val="150000"/>
              </a:lnSpc>
              <a:spcBef>
                <a:spcPts val="0"/>
              </a:spcBef>
              <a:buFontTx/>
              <a:buNone/>
            </a:pPr>
            <a:r>
              <a:rPr lang="en-US" altLang="en-US" sz="2600" i="1" dirty="0" err="1">
                <a:latin typeface="Times New Roman" pitchFamily="18" charset="0"/>
              </a:rPr>
              <a:t>Zobrest</a:t>
            </a:r>
            <a:r>
              <a:rPr lang="en-US" altLang="en-US" sz="2600" i="1" dirty="0">
                <a:latin typeface="Times New Roman" pitchFamily="18" charset="0"/>
              </a:rPr>
              <a:t> v. Catalina Foothills School District</a:t>
            </a:r>
            <a:r>
              <a:rPr lang="en-US" altLang="en-US" sz="2600" dirty="0">
                <a:latin typeface="Times New Roman" pitchFamily="18" charset="0"/>
              </a:rPr>
              <a:t> (1993)</a:t>
            </a:r>
          </a:p>
          <a:p>
            <a:pPr>
              <a:lnSpc>
                <a:spcPct val="150000"/>
              </a:lnSpc>
              <a:spcBef>
                <a:spcPts val="0"/>
              </a:spcBef>
              <a:buFontTx/>
              <a:buNone/>
            </a:pPr>
            <a:r>
              <a:rPr lang="en-US" altLang="en-US" sz="2600" i="1" dirty="0" err="1">
                <a:latin typeface="Times New Roman" pitchFamily="18" charset="0"/>
              </a:rPr>
              <a:t>Grument</a:t>
            </a:r>
            <a:r>
              <a:rPr lang="en-US" altLang="en-US" sz="2600" i="1" dirty="0">
                <a:latin typeface="Times New Roman" pitchFamily="18" charset="0"/>
              </a:rPr>
              <a:t> v. Kyrias Joel</a:t>
            </a:r>
            <a:r>
              <a:rPr lang="en-US" altLang="en-US" sz="2600" dirty="0">
                <a:latin typeface="Times New Roman" pitchFamily="18" charset="0"/>
              </a:rPr>
              <a:t> (1994)</a:t>
            </a:r>
          </a:p>
          <a:p>
            <a:pPr>
              <a:lnSpc>
                <a:spcPct val="150000"/>
              </a:lnSpc>
              <a:spcBef>
                <a:spcPts val="0"/>
              </a:spcBef>
              <a:buFontTx/>
              <a:buNone/>
            </a:pPr>
            <a:r>
              <a:rPr lang="en-US" altLang="en-US" sz="2600" i="1" dirty="0" err="1">
                <a:latin typeface="Times New Roman" pitchFamily="18" charset="0"/>
              </a:rPr>
              <a:t>Agostini</a:t>
            </a:r>
            <a:r>
              <a:rPr lang="en-US" altLang="en-US" sz="2600" i="1" dirty="0">
                <a:latin typeface="Times New Roman" pitchFamily="18" charset="0"/>
              </a:rPr>
              <a:t> v. Felton</a:t>
            </a:r>
            <a:r>
              <a:rPr lang="en-US" altLang="en-US" sz="2600" dirty="0">
                <a:latin typeface="Times New Roman" pitchFamily="18" charset="0"/>
              </a:rPr>
              <a:t> (1997)</a:t>
            </a:r>
          </a:p>
          <a:p>
            <a:pPr>
              <a:lnSpc>
                <a:spcPct val="150000"/>
              </a:lnSpc>
              <a:spcBef>
                <a:spcPts val="0"/>
              </a:spcBef>
              <a:buFontTx/>
              <a:buNone/>
            </a:pPr>
            <a:endParaRPr lang="en-US" altLang="en-US" sz="2600" i="1" dirty="0">
              <a:latin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latin typeface="Times New Roman" pitchFamily="18" charset="0"/>
              </a:rPr>
              <a:t>II.  Religious Freedom in Education</a:t>
            </a:r>
            <a:br>
              <a:rPr lang="en-US" altLang="en-US" sz="3200" dirty="0">
                <a:latin typeface="Times New Roman" pitchFamily="18" charset="0"/>
              </a:rPr>
            </a:br>
            <a:r>
              <a:rPr lang="en-US" altLang="en-US" sz="3200" dirty="0">
                <a:latin typeface="Times New Roman" pitchFamily="18" charset="0"/>
              </a:rPr>
              <a:t>C)	Schooling in the US</a:t>
            </a:r>
            <a:endParaRPr lang="en-US" sz="3200" dirty="0"/>
          </a:p>
        </p:txBody>
      </p:sp>
      <p:sp>
        <p:nvSpPr>
          <p:cNvPr id="3" name="Content Placeholder 2"/>
          <p:cNvSpPr>
            <a:spLocks noGrp="1"/>
          </p:cNvSpPr>
          <p:nvPr>
            <p:ph idx="1"/>
          </p:nvPr>
        </p:nvSpPr>
        <p:spPr/>
        <p:txBody>
          <a:bodyPr/>
          <a:lstStyle/>
          <a:p>
            <a:pPr marL="609600" indent="-609600">
              <a:lnSpc>
                <a:spcPct val="150000"/>
              </a:lnSpc>
              <a:buFontTx/>
              <a:buNone/>
            </a:pPr>
            <a:r>
              <a:rPr lang="en-US" altLang="en-US" sz="2800" b="1" dirty="0">
                <a:latin typeface="Times New Roman" pitchFamily="18" charset="0"/>
              </a:rPr>
              <a:t>5</a:t>
            </a:r>
            <a:r>
              <a:rPr lang="en-US" altLang="en-US" sz="2800" b="1" dirty="0" smtClean="0">
                <a:latin typeface="Times New Roman" pitchFamily="18" charset="0"/>
              </a:rPr>
              <a:t>. 	Use </a:t>
            </a:r>
            <a:r>
              <a:rPr lang="en-US" altLang="en-US" sz="2800" b="1" dirty="0">
                <a:latin typeface="Times New Roman" pitchFamily="18" charset="0"/>
              </a:rPr>
              <a:t>of Public Funds </a:t>
            </a:r>
            <a:endParaRPr lang="en-US" altLang="en-US" sz="2800" dirty="0">
              <a:latin typeface="Times New Roman" pitchFamily="18" charset="0"/>
            </a:endParaRPr>
          </a:p>
          <a:p>
            <a:pPr marL="609600" indent="-609600">
              <a:lnSpc>
                <a:spcPct val="150000"/>
              </a:lnSpc>
              <a:buFontTx/>
              <a:buNone/>
            </a:pPr>
            <a:r>
              <a:rPr lang="en-US" altLang="en-US" sz="2800" i="1" dirty="0" smtClean="0">
                <a:latin typeface="Times New Roman" pitchFamily="18" charset="0"/>
              </a:rPr>
              <a:t>Zelman </a:t>
            </a:r>
            <a:r>
              <a:rPr lang="en-US" altLang="en-US" sz="2800" i="1" dirty="0">
                <a:latin typeface="Times New Roman" pitchFamily="18" charset="0"/>
              </a:rPr>
              <a:t>v. Simmons-Harris</a:t>
            </a:r>
            <a:r>
              <a:rPr lang="en-US" altLang="en-US" sz="2800" dirty="0">
                <a:latin typeface="Times New Roman" pitchFamily="18" charset="0"/>
              </a:rPr>
              <a:t> (2002</a:t>
            </a:r>
            <a:r>
              <a:rPr lang="en-US" altLang="en-US" sz="2800" dirty="0" smtClean="0">
                <a:latin typeface="Times New Roman" pitchFamily="18" charset="0"/>
              </a:rPr>
              <a:t>)  Vouchers . . . Could be key, similar to much of Europe</a:t>
            </a:r>
            <a:endParaRPr lang="en-US" altLang="en-US" sz="2800" dirty="0">
              <a:latin typeface="Times New Roman" pitchFamily="18" charset="0"/>
            </a:endParaRPr>
          </a:p>
          <a:p>
            <a:pPr marL="0" indent="0">
              <a:buNone/>
            </a:pPr>
            <a:endParaRPr lang="en-US" dirty="0"/>
          </a:p>
        </p:txBody>
      </p:sp>
    </p:spTree>
    <p:extLst>
      <p:ext uri="{BB962C8B-B14F-4D97-AF65-F5344CB8AC3E}">
        <p14:creationId xmlns:p14="http://schemas.microsoft.com/office/powerpoint/2010/main" val="76057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III. Reflections-Recommendations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nSpc>
                <a:spcPct val="150000"/>
              </a:lnSpc>
              <a:spcBef>
                <a:spcPts val="0"/>
              </a:spcBef>
              <a:buNone/>
            </a:pPr>
            <a:r>
              <a:rPr lang="en-US" sz="2800" dirty="0" smtClean="0">
                <a:latin typeface="Times New Roman" panose="02020603050405020304" pitchFamily="18" charset="0"/>
                <a:cs typeface="Times New Roman" panose="02020603050405020304" pitchFamily="18" charset="0"/>
              </a:rPr>
              <a:t>What nations of the world learn from each other</a:t>
            </a:r>
          </a:p>
          <a:p>
            <a:pPr marL="0" indent="0">
              <a:lnSpc>
                <a:spcPct val="200000"/>
              </a:lnSpc>
              <a:spcBef>
                <a:spcPts val="0"/>
              </a:spcBef>
              <a:buNone/>
            </a:pPr>
            <a:endParaRPr lang="en-US" sz="2800" dirty="0" smtClean="0">
              <a:latin typeface="Times New Roman" panose="02020603050405020304" pitchFamily="18" charset="0"/>
              <a:cs typeface="Times New Roman" panose="02020603050405020304" pitchFamily="18" charset="0"/>
            </a:endParaRPr>
          </a:p>
          <a:p>
            <a:pPr marL="0" indent="0">
              <a:lnSpc>
                <a:spcPct val="200000"/>
              </a:lnSpc>
              <a:spcBef>
                <a:spcPts val="0"/>
              </a:spcBef>
              <a:buNone/>
            </a:pPr>
            <a:r>
              <a:rPr lang="en-US" sz="2800" dirty="0" smtClean="0">
                <a:latin typeface="Times New Roman" panose="02020603050405020304" pitchFamily="18" charset="0"/>
                <a:cs typeface="Times New Roman" panose="02020603050405020304" pitchFamily="18" charset="0"/>
              </a:rPr>
              <a:t>1. 	Provide more funding to religious schools . . . </a:t>
            </a:r>
          </a:p>
          <a:p>
            <a:pPr marL="0" indent="0">
              <a:lnSpc>
                <a:spcPct val="200000"/>
              </a:lnSpc>
              <a:spcBef>
                <a:spcPts val="0"/>
              </a:spcBef>
              <a:buNone/>
            </a:pPr>
            <a:r>
              <a:rPr lang="en-US" sz="2800" dirty="0" smtClean="0">
                <a:latin typeface="Times New Roman" panose="02020603050405020304" pitchFamily="18" charset="0"/>
                <a:cs typeface="Times New Roman" panose="02020603050405020304" pitchFamily="18" charset="0"/>
              </a:rPr>
              <a:t>   	But perhaps with fewer strings attached . . .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314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III. Reflections-Recommendations</a:t>
            </a:r>
            <a:endParaRPr lang="en-US" sz="4000" dirty="0"/>
          </a:p>
        </p:txBody>
      </p:sp>
      <p:sp>
        <p:nvSpPr>
          <p:cNvPr id="3" name="Content Placeholder 2"/>
          <p:cNvSpPr>
            <a:spLocks noGrp="1"/>
          </p:cNvSpPr>
          <p:nvPr>
            <p:ph idx="1"/>
          </p:nvPr>
        </p:nvSpPr>
        <p:spPr/>
        <p:txBody>
          <a:bodyPr/>
          <a:lstStyle/>
          <a:p>
            <a:pPr marL="0" lvl="1" indent="0">
              <a:lnSpc>
                <a:spcPct val="200000"/>
              </a:lnSpc>
              <a:spcBef>
                <a:spcPts val="0"/>
              </a:spcBef>
              <a:buNone/>
            </a:pPr>
            <a:r>
              <a:rPr lang="en-US" dirty="0" smtClean="0">
                <a:latin typeface="Times New Roman" panose="02020603050405020304" pitchFamily="18" charset="0"/>
                <a:cs typeface="Times New Roman" panose="02020603050405020304" pitchFamily="18" charset="0"/>
              </a:rPr>
              <a:t>2.       Consistent </a:t>
            </a:r>
            <a:r>
              <a:rPr lang="en-US" dirty="0">
                <a:latin typeface="Times New Roman" panose="02020603050405020304" pitchFamily="18" charset="0"/>
                <a:cs typeface="Times New Roman" panose="02020603050405020304" pitchFamily="18" charset="0"/>
              </a:rPr>
              <a:t>with </a:t>
            </a:r>
            <a:r>
              <a:rPr lang="en-US" dirty="0" smtClean="0">
                <a:latin typeface="Times New Roman" panose="02020603050405020304" pitchFamily="18" charset="0"/>
                <a:cs typeface="Times New Roman" panose="02020603050405020304" pitchFamily="18" charset="0"/>
              </a:rPr>
              <a:t>internationally </a:t>
            </a:r>
            <a:r>
              <a:rPr lang="en-US" dirty="0">
                <a:latin typeface="Times New Roman" panose="02020603050405020304" pitchFamily="18" charset="0"/>
                <a:cs typeface="Times New Roman" panose="02020603050405020304" pitchFamily="18" charset="0"/>
              </a:rPr>
              <a:t>accepted </a:t>
            </a:r>
            <a:r>
              <a:rPr lang="en-US" dirty="0" smtClean="0">
                <a:latin typeface="Times New Roman" panose="02020603050405020304" pitchFamily="18" charset="0"/>
                <a:cs typeface="Times New Roman" panose="02020603050405020304" pitchFamily="18" charset="0"/>
              </a:rPr>
              <a:t>norms,</a:t>
            </a:r>
            <a:r>
              <a:rPr lang="en-US"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leaders </a:t>
            </a:r>
            <a:r>
              <a:rPr lang="en-US" sz="2800" dirty="0">
                <a:latin typeface="Times New Roman" panose="02020603050405020304" pitchFamily="18" charset="0"/>
                <a:cs typeface="Times New Roman" panose="02020603050405020304" pitchFamily="18" charset="0"/>
              </a:rPr>
              <a:t>must </a:t>
            </a:r>
            <a:r>
              <a:rPr lang="en-US" sz="2800" dirty="0" smtClean="0">
                <a:latin typeface="Times New Roman" panose="02020603050405020304" pitchFamily="18" charset="0"/>
                <a:cs typeface="Times New Roman" panose="02020603050405020304" pitchFamily="18" charset="0"/>
              </a:rPr>
              <a:t>act to </a:t>
            </a:r>
            <a:r>
              <a:rPr lang="en-US" sz="2800" dirty="0">
                <a:latin typeface="Times New Roman" panose="02020603050405020304" pitchFamily="18" charset="0"/>
                <a:cs typeface="Times New Roman" panose="02020603050405020304" pitchFamily="18" charset="0"/>
              </a:rPr>
              <a:t>have the right to </a:t>
            </a:r>
            <a:r>
              <a:rPr lang="en-US" sz="2800" dirty="0" smtClean="0">
                <a:latin typeface="Times New Roman" panose="02020603050405020304" pitchFamily="18" charset="0"/>
                <a:cs typeface="Times New Roman" panose="02020603050405020304" pitchFamily="18" charset="0"/>
              </a:rPr>
              <a:t>religious 	education </a:t>
            </a:r>
            <a:r>
              <a:rPr lang="en-US" sz="2800" dirty="0">
                <a:latin typeface="Times New Roman" panose="02020603050405020304" pitchFamily="18" charset="0"/>
                <a:cs typeface="Times New Roman" panose="02020603050405020304" pitchFamily="18" charset="0"/>
              </a:rPr>
              <a:t>explicitly recognized </a:t>
            </a:r>
            <a:r>
              <a:rPr lang="en-US" sz="2800" dirty="0" smtClean="0">
                <a:latin typeface="Times New Roman" panose="02020603050405020304" pitchFamily="18" charset="0"/>
                <a:cs typeface="Times New Roman" panose="02020603050405020304" pitchFamily="18" charset="0"/>
              </a:rPr>
              <a:t>and protected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as </a:t>
            </a:r>
            <a:r>
              <a:rPr lang="en-US" sz="2800" dirty="0">
                <a:latin typeface="Times New Roman" panose="02020603050405020304" pitchFamily="18" charset="0"/>
                <a:cs typeface="Times New Roman" panose="02020603050405020304" pitchFamily="18" charset="0"/>
              </a:rPr>
              <a:t>a fundamental </a:t>
            </a:r>
            <a:r>
              <a:rPr lang="en-US" sz="2800" dirty="0" smtClean="0">
                <a:latin typeface="Times New Roman" panose="02020603050405020304" pitchFamily="18" charset="0"/>
                <a:cs typeface="Times New Roman" panose="02020603050405020304" pitchFamily="18" charset="0"/>
              </a:rPr>
              <a:t>right </a:t>
            </a:r>
            <a:r>
              <a:rPr lang="en-US" sz="2800" dirty="0">
                <a:latin typeface="Times New Roman" panose="02020603050405020304" pitchFamily="18" charset="0"/>
                <a:cs typeface="Times New Roman" panose="02020603050405020304" pitchFamily="18" charset="0"/>
              </a:rPr>
              <a:t>for all </a:t>
            </a:r>
            <a:r>
              <a:rPr lang="en-US" sz="2800" dirty="0" smtClean="0">
                <a:latin typeface="Times New Roman" panose="02020603050405020304" pitchFamily="18" charset="0"/>
                <a:cs typeface="Times New Roman" panose="02020603050405020304" pitchFamily="18" charset="0"/>
              </a:rPr>
              <a:t>children</a:t>
            </a:r>
            <a:r>
              <a:rPr lang="en-US" sz="2800" dirty="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2333030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III. Reflections-Recommendations</a:t>
            </a:r>
            <a:endParaRPr lang="en-US" sz="4000" dirty="0"/>
          </a:p>
        </p:txBody>
      </p:sp>
      <p:sp>
        <p:nvSpPr>
          <p:cNvPr id="3" name="Content Placeholder 2"/>
          <p:cNvSpPr>
            <a:spLocks noGrp="1"/>
          </p:cNvSpPr>
          <p:nvPr>
            <p:ph idx="1"/>
          </p:nvPr>
        </p:nvSpPr>
        <p:spPr/>
        <p:txBody>
          <a:bodyPr/>
          <a:lstStyle/>
          <a:p>
            <a:pPr marL="0" indent="0">
              <a:lnSpc>
                <a:spcPct val="200000"/>
              </a:lnSpc>
              <a:spcBef>
                <a:spcPts val="0"/>
              </a:spcBef>
              <a:buNone/>
            </a:pPr>
            <a:r>
              <a:rPr lang="en-US" sz="2800" dirty="0" smtClean="0">
                <a:latin typeface="Times New Roman" panose="02020603050405020304" pitchFamily="18" charset="0"/>
                <a:cs typeface="Times New Roman" panose="02020603050405020304" pitchFamily="18" charset="0"/>
              </a:rPr>
              <a:t>3.   	National </a:t>
            </a:r>
            <a:r>
              <a:rPr lang="en-US" sz="2800" dirty="0">
                <a:latin typeface="Times New Roman" panose="02020603050405020304" pitchFamily="18" charset="0"/>
                <a:cs typeface="Times New Roman" panose="02020603050405020304" pitchFamily="18" charset="0"/>
              </a:rPr>
              <a:t>leaders must provide adequate funding </a:t>
            </a:r>
            <a:r>
              <a:rPr lang="en-US" sz="2800" dirty="0" smtClean="0">
                <a:latin typeface="Times New Roman" panose="02020603050405020304" pitchFamily="18" charset="0"/>
                <a:cs typeface="Times New Roman" panose="02020603050405020304" pitchFamily="18" charset="0"/>
              </a:rPr>
              <a:t>	to </a:t>
            </a:r>
            <a:r>
              <a:rPr lang="en-US" sz="2800" dirty="0">
                <a:latin typeface="Times New Roman" panose="02020603050405020304" pitchFamily="18" charset="0"/>
                <a:cs typeface="Times New Roman" panose="02020603050405020304" pitchFamily="18" charset="0"/>
              </a:rPr>
              <a:t>create schools to provide children of all faiths </a:t>
            </a:r>
            <a:r>
              <a:rPr lang="en-US" sz="2800" dirty="0" smtClean="0">
                <a:latin typeface="Times New Roman" panose="02020603050405020304" pitchFamily="18" charset="0"/>
                <a:cs typeface="Times New Roman" panose="02020603050405020304" pitchFamily="18" charset="0"/>
              </a:rPr>
              <a:t>	with </a:t>
            </a:r>
            <a:r>
              <a:rPr lang="en-US" sz="2800" dirty="0">
                <a:latin typeface="Times New Roman" panose="02020603050405020304" pitchFamily="18" charset="0"/>
                <a:cs typeface="Times New Roman" panose="02020603050405020304" pitchFamily="18" charset="0"/>
              </a:rPr>
              <a:t>a world-class education. </a:t>
            </a:r>
          </a:p>
        </p:txBody>
      </p:sp>
    </p:spTree>
    <p:extLst>
      <p:ext uri="{BB962C8B-B14F-4D97-AF65-F5344CB8AC3E}">
        <p14:creationId xmlns:p14="http://schemas.microsoft.com/office/powerpoint/2010/main" val="215676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Times New Roman" pitchFamily="18" charset="0"/>
              </a:rPr>
              <a:t> I. 	Generally</a:t>
            </a:r>
            <a:endParaRPr lang="en-US" sz="4000" dirty="0"/>
          </a:p>
        </p:txBody>
      </p:sp>
      <p:sp>
        <p:nvSpPr>
          <p:cNvPr id="3" name="Content Placeholder 2"/>
          <p:cNvSpPr>
            <a:spLocks noGrp="1"/>
          </p:cNvSpPr>
          <p:nvPr>
            <p:ph idx="1"/>
          </p:nvPr>
        </p:nvSpPr>
        <p:spPr>
          <a:xfrm>
            <a:off x="228600" y="1600200"/>
            <a:ext cx="8458200" cy="4525963"/>
          </a:xfrm>
        </p:spPr>
        <p:txBody>
          <a:bodyPr/>
          <a:lstStyle/>
          <a:p>
            <a:pPr marL="0" indent="0">
              <a:lnSpc>
                <a:spcPct val="150000"/>
              </a:lnSpc>
              <a:spcBef>
                <a:spcPts val="0"/>
              </a:spcBef>
              <a:buNone/>
            </a:pPr>
            <a:r>
              <a:rPr lang="en-US" sz="2800" dirty="0">
                <a:latin typeface="Times New Roman" panose="02020603050405020304" pitchFamily="18" charset="0"/>
                <a:cs typeface="Times New Roman" panose="02020603050405020304" pitchFamily="18" charset="0"/>
              </a:rPr>
              <a:t>From the earliest times, whether in cave paintings in prehistoric France, </a:t>
            </a:r>
            <a:r>
              <a:rPr lang="en-US" sz="2800" dirty="0" smtClean="0">
                <a:latin typeface="Times New Roman" panose="02020603050405020304" pitchFamily="18" charset="0"/>
                <a:cs typeface="Times New Roman" panose="02020603050405020304" pitchFamily="18" charset="0"/>
              </a:rPr>
              <a:t>Egypt</a:t>
            </a:r>
            <a:r>
              <a:rPr lang="en-US" sz="2800" dirty="0">
                <a:latin typeface="Times New Roman" panose="02020603050405020304" pitchFamily="18" charset="0"/>
                <a:cs typeface="Times New Roman" panose="02020603050405020304" pitchFamily="18" charset="0"/>
              </a:rPr>
              <a:t>, Greece, and Rome or the animistic belief systems in much of the rest of the </a:t>
            </a:r>
            <a:r>
              <a:rPr lang="en-US" sz="2800" dirty="0" smtClean="0">
                <a:latin typeface="Times New Roman" panose="02020603050405020304" pitchFamily="18" charset="0"/>
                <a:cs typeface="Times New Roman" panose="02020603050405020304" pitchFamily="18" charset="0"/>
              </a:rPr>
              <a:t>world</a:t>
            </a:r>
            <a:r>
              <a:rPr lang="en-US" sz="2800" dirty="0">
                <a:latin typeface="Times New Roman" panose="02020603050405020304" pitchFamily="18" charset="0"/>
                <a:cs typeface="Times New Roman" panose="02020603050405020304" pitchFamily="18" charset="0"/>
              </a:rPr>
              <a:t>, humans </a:t>
            </a:r>
            <a:r>
              <a:rPr lang="en-US" sz="2800" dirty="0" smtClean="0">
                <a:latin typeface="Times New Roman" panose="02020603050405020304" pitchFamily="18" charset="0"/>
                <a:cs typeface="Times New Roman" panose="02020603050405020304" pitchFamily="18" charset="0"/>
              </a:rPr>
              <a:t>recognized </a:t>
            </a:r>
            <a:r>
              <a:rPr lang="en-US" sz="2800" dirty="0">
                <a:latin typeface="Times New Roman" panose="02020603050405020304" pitchFamily="18" charset="0"/>
                <a:cs typeface="Times New Roman" panose="02020603050405020304" pitchFamily="18" charset="0"/>
              </a:rPr>
              <a:t>the need to call on a higher being as they engaged in what today is described as freedom of </a:t>
            </a:r>
            <a:r>
              <a:rPr lang="en-US" sz="2800" dirty="0" smtClean="0">
                <a:latin typeface="Times New Roman" panose="02020603050405020304" pitchFamily="18" charset="0"/>
                <a:cs typeface="Times New Roman" panose="02020603050405020304" pitchFamily="18" charset="0"/>
              </a:rPr>
              <a:t>religion.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266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III. Reflections-Recommendations</a:t>
            </a:r>
            <a:endParaRPr lang="en-US" sz="4000" dirty="0"/>
          </a:p>
        </p:txBody>
      </p:sp>
      <p:sp>
        <p:nvSpPr>
          <p:cNvPr id="3" name="Content Placeholder 2"/>
          <p:cNvSpPr>
            <a:spLocks noGrp="1"/>
          </p:cNvSpPr>
          <p:nvPr>
            <p:ph idx="1"/>
          </p:nvPr>
        </p:nvSpPr>
        <p:spPr/>
        <p:txBody>
          <a:bodyPr/>
          <a:lstStyle/>
          <a:p>
            <a:pPr marL="0" indent="0">
              <a:lnSpc>
                <a:spcPct val="200000"/>
              </a:lnSpc>
              <a:spcBef>
                <a:spcPts val="0"/>
              </a:spcBef>
              <a:buNone/>
            </a:pPr>
            <a:r>
              <a:rPr lang="en-US" sz="2800" dirty="0" smtClean="0">
                <a:latin typeface="Times New Roman" panose="02020603050405020304" pitchFamily="18" charset="0"/>
                <a:cs typeface="Times New Roman" panose="02020603050405020304" pitchFamily="18" charset="0"/>
              </a:rPr>
              <a:t>4.    	Treat </a:t>
            </a:r>
            <a:r>
              <a:rPr lang="en-US" sz="2800" dirty="0">
                <a:latin typeface="Times New Roman" panose="02020603050405020304" pitchFamily="18" charset="0"/>
                <a:cs typeface="Times New Roman" panose="02020603050405020304" pitchFamily="18" charset="0"/>
              </a:rPr>
              <a:t>education, religious and secular, as an </a:t>
            </a:r>
            <a:r>
              <a:rPr lang="en-US" sz="2800" dirty="0" smtClean="0">
                <a:latin typeface="Times New Roman" panose="02020603050405020304" pitchFamily="18" charset="0"/>
                <a:cs typeface="Times New Roman" panose="02020603050405020304" pitchFamily="18" charset="0"/>
              </a:rPr>
              <a:t>	integrative </a:t>
            </a:r>
            <a:r>
              <a:rPr lang="en-US" sz="2800" dirty="0">
                <a:latin typeface="Times New Roman" panose="02020603050405020304" pitchFamily="18" charset="0"/>
                <a:cs typeface="Times New Roman" panose="02020603050405020304" pitchFamily="18" charset="0"/>
              </a:rPr>
              <a:t>factor, one </a:t>
            </a:r>
            <a:r>
              <a:rPr lang="en-US" sz="2800" dirty="0" smtClean="0">
                <a:latin typeface="Times New Roman" panose="02020603050405020304" pitchFamily="18" charset="0"/>
                <a:cs typeface="Times New Roman" panose="02020603050405020304" pitchFamily="18" charset="0"/>
              </a:rPr>
              <a:t>designed to help </a:t>
            </a:r>
            <a:r>
              <a:rPr lang="en-US" sz="2800" dirty="0">
                <a:latin typeface="Times New Roman" panose="02020603050405020304" pitchFamily="18" charset="0"/>
                <a:cs typeface="Times New Roman" panose="02020603050405020304" pitchFamily="18" charset="0"/>
              </a:rPr>
              <a:t>prepare </a:t>
            </a:r>
            <a:r>
              <a:rPr lang="en-US" sz="2800" dirty="0" smtClean="0">
                <a:latin typeface="Times New Roman" panose="02020603050405020304" pitchFamily="18" charset="0"/>
                <a:cs typeface="Times New Roman" panose="02020603050405020304" pitchFamily="18" charset="0"/>
              </a:rPr>
              <a:t>	all children </a:t>
            </a:r>
            <a:r>
              <a:rPr lang="en-US" sz="2800" dirty="0">
                <a:latin typeface="Times New Roman" panose="02020603050405020304" pitchFamily="18" charset="0"/>
                <a:cs typeface="Times New Roman" panose="02020603050405020304" pitchFamily="18" charset="0"/>
              </a:rPr>
              <a:t>to become productive members of </a:t>
            </a:r>
            <a:r>
              <a:rPr lang="en-US" sz="2800" dirty="0" smtClean="0">
                <a:latin typeface="Times New Roman" panose="02020603050405020304" pitchFamily="18" charset="0"/>
                <a:cs typeface="Times New Roman" panose="02020603050405020304" pitchFamily="18" charset="0"/>
              </a:rPr>
              <a:t>	their societies </a:t>
            </a:r>
            <a:r>
              <a:rPr lang="en-US" sz="2800" dirty="0">
                <a:latin typeface="Times New Roman" panose="02020603050405020304" pitchFamily="18" charset="0"/>
                <a:cs typeface="Times New Roman" panose="02020603050405020304" pitchFamily="18" charset="0"/>
              </a:rPr>
              <a:t>rather than set them apart </a:t>
            </a:r>
            <a:r>
              <a:rPr lang="en-US" sz="2800" dirty="0" smtClean="0">
                <a:latin typeface="Times New Roman" panose="02020603050405020304" pitchFamily="18" charset="0"/>
                <a:cs typeface="Times New Roman" panose="02020603050405020304" pitchFamily="18" charset="0"/>
              </a:rPr>
              <a:t>based </a:t>
            </a:r>
            <a:r>
              <a:rPr lang="en-US" sz="2800" dirty="0">
                <a:latin typeface="Times New Roman" panose="02020603050405020304" pitchFamily="18" charset="0"/>
                <a:cs typeface="Times New Roman" panose="02020603050405020304" pitchFamily="18" charset="0"/>
              </a:rPr>
              <a:t>on </a:t>
            </a:r>
            <a:r>
              <a:rPr lang="en-US" sz="2800" dirty="0" smtClean="0">
                <a:latin typeface="Times New Roman" panose="02020603050405020304" pitchFamily="18" charset="0"/>
                <a:cs typeface="Times New Roman" panose="02020603050405020304" pitchFamily="18" charset="0"/>
              </a:rPr>
              <a:t>	religion or </a:t>
            </a:r>
            <a:r>
              <a:rPr lang="en-US" sz="2800" dirty="0">
                <a:latin typeface="Times New Roman" panose="02020603050405020304" pitchFamily="18" charset="0"/>
                <a:cs typeface="Times New Roman" panose="02020603050405020304" pitchFamily="18" charset="0"/>
              </a:rPr>
              <a:t>other personal </a:t>
            </a:r>
            <a:r>
              <a:rPr lang="en-US" sz="2800" dirty="0" smtClean="0">
                <a:latin typeface="Times New Roman" panose="02020603050405020304" pitchFamily="18" charset="0"/>
                <a:cs typeface="Times New Roman" panose="02020603050405020304" pitchFamily="18" charset="0"/>
              </a:rPr>
              <a:t>characteristics</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1798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III. Reflections-Recommendations</a:t>
            </a:r>
            <a:endParaRPr lang="en-US" sz="4000" dirty="0"/>
          </a:p>
        </p:txBody>
      </p:sp>
      <p:sp>
        <p:nvSpPr>
          <p:cNvPr id="3" name="Content Placeholder 2"/>
          <p:cNvSpPr>
            <a:spLocks noGrp="1"/>
          </p:cNvSpPr>
          <p:nvPr>
            <p:ph idx="1"/>
          </p:nvPr>
        </p:nvSpPr>
        <p:spPr>
          <a:xfrm>
            <a:off x="457200" y="1371600"/>
            <a:ext cx="8229600" cy="4754563"/>
          </a:xfrm>
        </p:spPr>
        <p:txBody>
          <a:bodyPr/>
          <a:lstStyle/>
          <a:p>
            <a:pPr marL="0" indent="0">
              <a:lnSpc>
                <a:spcPct val="200000"/>
              </a:lnSpc>
              <a:spcBef>
                <a:spcPts val="0"/>
              </a:spcBef>
              <a:buNone/>
            </a:pPr>
            <a:r>
              <a:rPr lang="en-US" sz="2800" dirty="0" smtClean="0">
                <a:latin typeface="Times New Roman" panose="02020603050405020304" pitchFamily="18" charset="0"/>
                <a:cs typeface="Times New Roman" panose="02020603050405020304" pitchFamily="18" charset="0"/>
              </a:rPr>
              <a:t>5.  	School </a:t>
            </a:r>
            <a:r>
              <a:rPr lang="en-US" sz="2800" dirty="0">
                <a:latin typeface="Times New Roman" panose="02020603050405020304" pitchFamily="18" charset="0"/>
                <a:cs typeface="Times New Roman" panose="02020603050405020304" pitchFamily="18" charset="0"/>
              </a:rPr>
              <a:t>systems </a:t>
            </a:r>
            <a:r>
              <a:rPr lang="en-US" sz="2800" dirty="0" smtClean="0">
                <a:latin typeface="Times New Roman" panose="02020603050405020304" pitchFamily="18" charset="0"/>
                <a:cs typeface="Times New Roman" panose="02020603050405020304" pitchFamily="18" charset="0"/>
              </a:rPr>
              <a:t>must </a:t>
            </a:r>
            <a:r>
              <a:rPr lang="en-US" sz="2800" dirty="0">
                <a:latin typeface="Times New Roman" panose="02020603050405020304" pitchFamily="18" charset="0"/>
                <a:cs typeface="Times New Roman" panose="02020603050405020304" pitchFamily="18" charset="0"/>
              </a:rPr>
              <a:t>be </a:t>
            </a:r>
            <a:r>
              <a:rPr lang="en-US" sz="2800" dirty="0" smtClean="0">
                <a:latin typeface="Times New Roman" panose="02020603050405020304" pitchFamily="18" charset="0"/>
                <a:cs typeface="Times New Roman" panose="02020603050405020304" pitchFamily="18" charset="0"/>
              </a:rPr>
              <a:t>open to </a:t>
            </a:r>
            <a:r>
              <a:rPr lang="en-US" sz="2800" dirty="0">
                <a:latin typeface="Times New Roman" panose="02020603050405020304" pitchFamily="18" charset="0"/>
                <a:cs typeface="Times New Roman" panose="02020603050405020304" pitchFamily="18" charset="0"/>
              </a:rPr>
              <a:t>all </a:t>
            </a:r>
            <a:r>
              <a:rPr lang="en-US" sz="2800" dirty="0" smtClean="0">
                <a:latin typeface="Times New Roman" panose="02020603050405020304" pitchFamily="18" charset="0"/>
                <a:cs typeface="Times New Roman" panose="02020603050405020304" pitchFamily="18" charset="0"/>
              </a:rPr>
              <a:t>children, 	staffed by educators who teach </a:t>
            </a:r>
            <a:r>
              <a:rPr lang="en-US" sz="2800" dirty="0">
                <a:latin typeface="Times New Roman" panose="02020603050405020304" pitchFamily="18" charset="0"/>
                <a:cs typeface="Times New Roman" panose="02020603050405020304" pitchFamily="18" charset="0"/>
              </a:rPr>
              <a:t>respect for </a:t>
            </a:r>
            <a:r>
              <a:rPr lang="en-US" sz="2800" dirty="0" smtClean="0">
                <a:latin typeface="Times New Roman" panose="02020603050405020304" pitchFamily="18" charset="0"/>
                <a:cs typeface="Times New Roman" panose="02020603050405020304" pitchFamily="18" charset="0"/>
              </a:rPr>
              <a:t>	religiously pluralistic</a:t>
            </a:r>
            <a:r>
              <a:rPr lang="en-US" sz="2800" dirty="0">
                <a:latin typeface="Times New Roman" panose="02020603050405020304" pitchFamily="18" charset="0"/>
                <a:cs typeface="Times New Roman" panose="02020603050405020304" pitchFamily="18" charset="0"/>
              </a:rPr>
              <a:t>, cross-cultural principles </a:t>
            </a:r>
            <a:r>
              <a:rPr lang="en-US" sz="2800" dirty="0" smtClean="0">
                <a:latin typeface="Times New Roman" panose="02020603050405020304" pitchFamily="18" charset="0"/>
                <a:cs typeface="Times New Roman" panose="02020603050405020304" pitchFamily="18" charset="0"/>
              </a:rPr>
              <a:t>	respecting international norms; systems </a:t>
            </a:r>
            <a:r>
              <a:rPr lang="en-US" sz="2800" dirty="0">
                <a:latin typeface="Times New Roman" panose="02020603050405020304" pitchFamily="18" charset="0"/>
                <a:cs typeface="Times New Roman" panose="02020603050405020304" pitchFamily="18" charset="0"/>
              </a:rPr>
              <a:t>must be </a:t>
            </a:r>
            <a:r>
              <a:rPr lang="en-US" sz="2800" dirty="0" smtClean="0">
                <a:latin typeface="Times New Roman" panose="02020603050405020304" pitchFamily="18" charset="0"/>
                <a:cs typeface="Times New Roman" panose="02020603050405020304" pitchFamily="18" charset="0"/>
              </a:rPr>
              <a:t>	inclusive</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not exclusive</a:t>
            </a:r>
            <a:r>
              <a:rPr lang="en-US" sz="2800" dirty="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954896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III. Reflections-Recommendations</a:t>
            </a:r>
            <a:endParaRPr lang="en-US" sz="4000" dirty="0"/>
          </a:p>
        </p:txBody>
      </p:sp>
      <p:sp>
        <p:nvSpPr>
          <p:cNvPr id="3" name="Content Placeholder 2"/>
          <p:cNvSpPr>
            <a:spLocks noGrp="1"/>
          </p:cNvSpPr>
          <p:nvPr>
            <p:ph idx="1"/>
          </p:nvPr>
        </p:nvSpPr>
        <p:spPr/>
        <p:txBody>
          <a:bodyPr/>
          <a:lstStyle/>
          <a:p>
            <a:pPr marL="0" indent="0">
              <a:lnSpc>
                <a:spcPct val="200000"/>
              </a:lnSpc>
              <a:spcBef>
                <a:spcPts val="0"/>
              </a:spcBef>
              <a:buNone/>
            </a:pPr>
            <a:r>
              <a:rPr lang="en-US" sz="2800" dirty="0" smtClean="0">
                <a:latin typeface="Times New Roman" panose="02020603050405020304" pitchFamily="18" charset="0"/>
                <a:cs typeface="Times New Roman" panose="02020603050405020304" pitchFamily="18" charset="0"/>
              </a:rPr>
              <a:t>6.  	Laws </a:t>
            </a:r>
            <a:r>
              <a:rPr lang="en-US" sz="2800" dirty="0">
                <a:latin typeface="Times New Roman" panose="02020603050405020304" pitchFamily="18" charset="0"/>
                <a:cs typeface="Times New Roman" panose="02020603050405020304" pitchFamily="18" charset="0"/>
              </a:rPr>
              <a:t>and policies must be enacted to </a:t>
            </a:r>
            <a:r>
              <a:rPr lang="en-US" sz="2800" dirty="0" smtClean="0">
                <a:latin typeface="Times New Roman" panose="02020603050405020304" pitchFamily="18" charset="0"/>
                <a:cs typeface="Times New Roman" panose="02020603050405020304" pitchFamily="18" charset="0"/>
              </a:rPr>
              <a:t>meet </a:t>
            </a:r>
            <a:r>
              <a:rPr lang="en-US" sz="2800" dirty="0">
                <a:latin typeface="Times New Roman" panose="02020603050405020304" pitchFamily="18" charset="0"/>
                <a:cs typeface="Times New Roman" panose="02020603050405020304" pitchFamily="18" charset="0"/>
              </a:rPr>
              <a:t>the </a:t>
            </a:r>
            <a:r>
              <a:rPr lang="en-US" sz="2800" dirty="0" smtClean="0">
                <a:latin typeface="Times New Roman" panose="02020603050405020304" pitchFamily="18" charset="0"/>
                <a:cs typeface="Times New Roman" panose="02020603050405020304" pitchFamily="18" charset="0"/>
              </a:rPr>
              <a:t>	educational </a:t>
            </a:r>
            <a:r>
              <a:rPr lang="en-US" sz="2800" dirty="0">
                <a:latin typeface="Times New Roman" panose="02020603050405020304" pitchFamily="18" charset="0"/>
                <a:cs typeface="Times New Roman" panose="02020603050405020304" pitchFamily="18" charset="0"/>
              </a:rPr>
              <a:t>needs of religious minorities while </a:t>
            </a:r>
            <a:r>
              <a:rPr lang="en-US" sz="2800" dirty="0" smtClean="0">
                <a:latin typeface="Times New Roman" panose="02020603050405020304" pitchFamily="18" charset="0"/>
                <a:cs typeface="Times New Roman" panose="02020603050405020304" pitchFamily="18" charset="0"/>
              </a:rPr>
              <a:t>	respecting </a:t>
            </a:r>
            <a:r>
              <a:rPr lang="en-US" sz="2800" dirty="0">
                <a:latin typeface="Times New Roman" panose="02020603050405020304" pitchFamily="18" charset="0"/>
                <a:cs typeface="Times New Roman" panose="02020603050405020304" pitchFamily="18" charset="0"/>
              </a:rPr>
              <a:t>the laws of host nations and </a:t>
            </a:r>
            <a:r>
              <a:rPr lang="en-US" sz="2800" dirty="0" smtClean="0">
                <a:latin typeface="Times New Roman" panose="02020603050405020304" pitchFamily="18" charset="0"/>
                <a:cs typeface="Times New Roman" panose="02020603050405020304" pitchFamily="18" charset="0"/>
              </a:rPr>
              <a:t>	internationally </a:t>
            </a:r>
            <a:r>
              <a:rPr lang="en-US" sz="2800" dirty="0">
                <a:latin typeface="Times New Roman" panose="02020603050405020304" pitchFamily="18" charset="0"/>
                <a:cs typeface="Times New Roman" panose="02020603050405020304" pitchFamily="18" charset="0"/>
              </a:rPr>
              <a:t>accepted norms about treatment of </a:t>
            </a:r>
            <a:r>
              <a:rPr lang="en-US" sz="2800" dirty="0" smtClean="0">
                <a:latin typeface="Times New Roman" panose="02020603050405020304" pitchFamily="18" charset="0"/>
                <a:cs typeface="Times New Roman" panose="02020603050405020304" pitchFamily="18" charset="0"/>
              </a:rPr>
              <a:t>	individuals </a:t>
            </a:r>
            <a:r>
              <a:rPr lang="en-US" sz="2800" dirty="0">
                <a:latin typeface="Times New Roman" panose="02020603050405020304" pitchFamily="18" charset="0"/>
                <a:cs typeface="Times New Roman" panose="02020603050405020304" pitchFamily="18" charset="0"/>
              </a:rPr>
              <a:t>outside of their own communities.</a:t>
            </a:r>
          </a:p>
          <a:p>
            <a:pPr>
              <a:spcBef>
                <a:spcPts val="0"/>
              </a:spcBef>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191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III. Reflections-Recommendations</a:t>
            </a:r>
            <a:endParaRPr lang="en-US" sz="4000" dirty="0"/>
          </a:p>
        </p:txBody>
      </p:sp>
      <p:sp>
        <p:nvSpPr>
          <p:cNvPr id="3" name="Content Placeholder 2"/>
          <p:cNvSpPr>
            <a:spLocks noGrp="1"/>
          </p:cNvSpPr>
          <p:nvPr>
            <p:ph idx="1"/>
          </p:nvPr>
        </p:nvSpPr>
        <p:spPr/>
        <p:txBody>
          <a:bodyPr/>
          <a:lstStyle/>
          <a:p>
            <a:pPr marL="0" indent="0">
              <a:lnSpc>
                <a:spcPct val="200000"/>
              </a:lnSpc>
              <a:spcBef>
                <a:spcPts val="0"/>
              </a:spcBef>
              <a:buNone/>
            </a:pPr>
            <a:r>
              <a:rPr lang="en-US" sz="2800" dirty="0">
                <a:latin typeface="Times New Roman" panose="02020603050405020304" pitchFamily="18" charset="0"/>
                <a:cs typeface="Times New Roman" panose="02020603050405020304" pitchFamily="18" charset="0"/>
              </a:rPr>
              <a:t>7</a:t>
            </a:r>
            <a:r>
              <a:rPr lang="en-US" sz="2800" dirty="0" smtClean="0">
                <a:latin typeface="Times New Roman" panose="02020603050405020304" pitchFamily="18" charset="0"/>
                <a:cs typeface="Times New Roman" panose="02020603050405020304" pitchFamily="18" charset="0"/>
              </a:rPr>
              <a:t>.   	Institutions </a:t>
            </a:r>
            <a:r>
              <a:rPr lang="en-US" sz="2800" dirty="0">
                <a:latin typeface="Times New Roman" panose="02020603050405020304" pitchFamily="18" charset="0"/>
                <a:cs typeface="Times New Roman" panose="02020603050405020304" pitchFamily="18" charset="0"/>
              </a:rPr>
              <a:t>of higher learning must </a:t>
            </a:r>
            <a:r>
              <a:rPr lang="en-US" sz="2800" dirty="0" smtClean="0">
                <a:latin typeface="Times New Roman" panose="02020603050405020304" pitchFamily="18" charset="0"/>
                <a:cs typeface="Times New Roman" panose="02020603050405020304" pitchFamily="18" charset="0"/>
              </a:rPr>
              <a:t>enhance 	teacher </a:t>
            </a:r>
            <a:r>
              <a:rPr lang="en-US" sz="2800" dirty="0">
                <a:latin typeface="Times New Roman" panose="02020603050405020304" pitchFamily="18" charset="0"/>
                <a:cs typeface="Times New Roman" panose="02020603050405020304" pitchFamily="18" charset="0"/>
              </a:rPr>
              <a:t>and administrator </a:t>
            </a:r>
            <a:r>
              <a:rPr lang="en-US" sz="2800" dirty="0" smtClean="0">
                <a:latin typeface="Times New Roman" panose="02020603050405020304" pitchFamily="18" charset="0"/>
                <a:cs typeface="Times New Roman" panose="02020603050405020304" pitchFamily="18" charset="0"/>
              </a:rPr>
              <a:t>preparation </a:t>
            </a:r>
            <a:r>
              <a:rPr lang="en-US" sz="2800" dirty="0">
                <a:latin typeface="Times New Roman" panose="02020603050405020304" pitchFamily="18" charset="0"/>
                <a:cs typeface="Times New Roman" panose="02020603050405020304" pitchFamily="18" charset="0"/>
              </a:rPr>
              <a:t>programs </a:t>
            </a:r>
            <a:r>
              <a:rPr lang="en-US" sz="2800" dirty="0" smtClean="0">
                <a:latin typeface="Times New Roman" panose="02020603050405020304" pitchFamily="18" charset="0"/>
                <a:cs typeface="Times New Roman" panose="02020603050405020304" pitchFamily="18" charset="0"/>
              </a:rPr>
              <a:t>	by </a:t>
            </a:r>
            <a:r>
              <a:rPr lang="en-US" sz="2800" dirty="0">
                <a:latin typeface="Times New Roman" panose="02020603050405020304" pitchFamily="18" charset="0"/>
                <a:cs typeface="Times New Roman" panose="02020603050405020304" pitchFamily="18" charset="0"/>
              </a:rPr>
              <a:t>including </a:t>
            </a:r>
            <a:r>
              <a:rPr lang="en-US" sz="2800" dirty="0" smtClean="0">
                <a:latin typeface="Times New Roman" panose="02020603050405020304" pitchFamily="18" charset="0"/>
                <a:cs typeface="Times New Roman" panose="02020603050405020304" pitchFamily="18" charset="0"/>
              </a:rPr>
              <a:t>instruction </a:t>
            </a:r>
            <a:r>
              <a:rPr lang="en-US" sz="2800" dirty="0">
                <a:latin typeface="Times New Roman" panose="02020603050405020304" pitchFamily="18" charset="0"/>
                <a:cs typeface="Times New Roman" panose="02020603050405020304" pitchFamily="18" charset="0"/>
              </a:rPr>
              <a:t>about dealing with </a:t>
            </a:r>
            <a:r>
              <a:rPr lang="en-US" sz="2800" dirty="0" smtClean="0">
                <a:latin typeface="Times New Roman" panose="02020603050405020304" pitchFamily="18" charset="0"/>
                <a:cs typeface="Times New Roman" panose="02020603050405020304" pitchFamily="18" charset="0"/>
              </a:rPr>
              <a:t>	religious issues </a:t>
            </a:r>
            <a:r>
              <a:rPr lang="en-US" sz="2800" dirty="0">
                <a:latin typeface="Times New Roman" panose="02020603050405020304" pitchFamily="18" charset="0"/>
                <a:cs typeface="Times New Roman" panose="02020603050405020304" pitchFamily="18" charset="0"/>
              </a:rPr>
              <a:t>so </a:t>
            </a:r>
            <a:r>
              <a:rPr lang="en-US" sz="2800" dirty="0" smtClean="0">
                <a:latin typeface="Times New Roman" panose="02020603050405020304" pitchFamily="18" charset="0"/>
                <a:cs typeface="Times New Roman" panose="02020603050405020304" pitchFamily="18" charset="0"/>
              </a:rPr>
              <a:t>as to be better able to </a:t>
            </a:r>
            <a:r>
              <a:rPr lang="en-US" sz="2800" dirty="0">
                <a:latin typeface="Times New Roman" panose="02020603050405020304" pitchFamily="18" charset="0"/>
                <a:cs typeface="Times New Roman" panose="02020603050405020304" pitchFamily="18" charset="0"/>
              </a:rPr>
              <a:t>educate </a:t>
            </a:r>
            <a:r>
              <a:rPr lang="en-US" sz="2800" dirty="0" smtClean="0">
                <a:latin typeface="Times New Roman" panose="02020603050405020304" pitchFamily="18" charset="0"/>
                <a:cs typeface="Times New Roman" panose="02020603050405020304" pitchFamily="18" charset="0"/>
              </a:rPr>
              <a:t>	children of all faiths.</a:t>
            </a:r>
            <a:endParaRPr lang="en-US" sz="28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925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III. Reflections-Recommendations</a:t>
            </a:r>
            <a:endParaRPr lang="en-US" sz="4000" dirty="0"/>
          </a:p>
        </p:txBody>
      </p:sp>
      <p:sp>
        <p:nvSpPr>
          <p:cNvPr id="3" name="Content Placeholder 2"/>
          <p:cNvSpPr>
            <a:spLocks noGrp="1"/>
          </p:cNvSpPr>
          <p:nvPr>
            <p:ph idx="1"/>
          </p:nvPr>
        </p:nvSpPr>
        <p:spPr>
          <a:xfrm>
            <a:off x="533400" y="1295400"/>
            <a:ext cx="8229600" cy="4754563"/>
          </a:xfrm>
        </p:spPr>
        <p:txBody>
          <a:bodyPr/>
          <a:lstStyle/>
          <a:p>
            <a:pPr marL="0" indent="0">
              <a:lnSpc>
                <a:spcPct val="200000"/>
              </a:lnSpc>
              <a:spcBef>
                <a:spcPts val="0"/>
              </a:spcBef>
              <a:buNone/>
            </a:pPr>
            <a:r>
              <a:rPr lang="en-US" altLang="en-US" sz="2800" dirty="0" smtClean="0">
                <a:latin typeface="Times New Roman" pitchFamily="18" charset="0"/>
              </a:rPr>
              <a:t>8.  	Schedule </a:t>
            </a:r>
            <a:r>
              <a:rPr lang="en-US" altLang="en-US" sz="2800" dirty="0">
                <a:latin typeface="Times New Roman" pitchFamily="18" charset="0"/>
              </a:rPr>
              <a:t>conferences/ meetings on </a:t>
            </a:r>
            <a:r>
              <a:rPr lang="en-US" altLang="en-US" sz="2800" dirty="0" smtClean="0">
                <a:latin typeface="Times New Roman" pitchFamily="18" charset="0"/>
              </a:rPr>
              <a:t>religious 	freedom in education such as this regularly to 	obtain </a:t>
            </a:r>
            <a:r>
              <a:rPr lang="en-US" altLang="en-US" sz="2800" dirty="0">
                <a:latin typeface="Times New Roman" pitchFamily="18" charset="0"/>
              </a:rPr>
              <a:t>input </a:t>
            </a:r>
            <a:r>
              <a:rPr lang="en-US" altLang="en-US" sz="2800" dirty="0" smtClean="0">
                <a:latin typeface="Times New Roman" pitchFamily="18" charset="0"/>
              </a:rPr>
              <a:t>from </a:t>
            </a:r>
            <a:r>
              <a:rPr lang="en-US" altLang="en-US" sz="2800" dirty="0">
                <a:latin typeface="Times New Roman" pitchFamily="18" charset="0"/>
              </a:rPr>
              <a:t>all </a:t>
            </a:r>
            <a:r>
              <a:rPr lang="en-US" altLang="en-US" sz="2800" dirty="0" smtClean="0">
                <a:latin typeface="Times New Roman" pitchFamily="18" charset="0"/>
              </a:rPr>
              <a:t>stakeholders, including</a:t>
            </a:r>
            <a:r>
              <a:rPr lang="en-US" altLang="en-US" sz="2800" dirty="0">
                <a:latin typeface="Times New Roman" pitchFamily="18" charset="0"/>
              </a:rPr>
              <a:t>, but </a:t>
            </a:r>
            <a:r>
              <a:rPr lang="en-US" altLang="en-US" sz="2800" dirty="0" smtClean="0">
                <a:latin typeface="Times New Roman" pitchFamily="18" charset="0"/>
              </a:rPr>
              <a:t>	not limited to, parents</a:t>
            </a:r>
            <a:r>
              <a:rPr lang="en-US" altLang="en-US" sz="2800" dirty="0">
                <a:latin typeface="Times New Roman" pitchFamily="18" charset="0"/>
              </a:rPr>
              <a:t>, students, teachers, civil </a:t>
            </a:r>
            <a:r>
              <a:rPr lang="en-US" altLang="en-US" sz="2800" dirty="0" smtClean="0">
                <a:latin typeface="Times New Roman" pitchFamily="18" charset="0"/>
              </a:rPr>
              <a:t>	leaders</a:t>
            </a:r>
            <a:r>
              <a:rPr lang="en-US" altLang="en-US" sz="2800" dirty="0">
                <a:latin typeface="Times New Roman" pitchFamily="18" charset="0"/>
              </a:rPr>
              <a:t>, </a:t>
            </a:r>
            <a:r>
              <a:rPr lang="en-US" altLang="en-US" sz="2800" dirty="0" smtClean="0">
                <a:latin typeface="Times New Roman" pitchFamily="18" charset="0"/>
              </a:rPr>
              <a:t>interested </a:t>
            </a:r>
            <a:r>
              <a:rPr lang="en-US" altLang="en-US" sz="2800" dirty="0">
                <a:latin typeface="Times New Roman" pitchFamily="18" charset="0"/>
              </a:rPr>
              <a:t>in helping to ensure </a:t>
            </a:r>
            <a:r>
              <a:rPr lang="en-US" altLang="en-US" sz="2800" dirty="0" smtClean="0">
                <a:latin typeface="Times New Roman" pitchFamily="18" charset="0"/>
              </a:rPr>
              <a:t>equal 	educational opportunities </a:t>
            </a:r>
            <a:r>
              <a:rPr lang="en-US" altLang="en-US" sz="2800" dirty="0">
                <a:latin typeface="Times New Roman" pitchFamily="18" charset="0"/>
              </a:rPr>
              <a:t>for all </a:t>
            </a:r>
            <a:r>
              <a:rPr lang="en-US" altLang="en-US" sz="2800" dirty="0" smtClean="0">
                <a:latin typeface="Times New Roman" pitchFamily="18" charset="0"/>
              </a:rPr>
              <a:t>children</a:t>
            </a:r>
            <a:r>
              <a:rPr lang="en-US" altLang="en-US" sz="2800" dirty="0">
                <a:latin typeface="Times New Roman" pitchFamily="18" charset="0"/>
              </a:rPr>
              <a:t>. </a:t>
            </a:r>
          </a:p>
          <a:p>
            <a:endParaRPr lang="en-US" dirty="0"/>
          </a:p>
        </p:txBody>
      </p:sp>
    </p:spTree>
    <p:extLst>
      <p:ext uri="{BB962C8B-B14F-4D97-AF65-F5344CB8AC3E}">
        <p14:creationId xmlns:p14="http://schemas.microsoft.com/office/powerpoint/2010/main" val="2735796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III. Reflections-Recommendations</a:t>
            </a:r>
            <a:endParaRPr lang="en-US" sz="4000" dirty="0"/>
          </a:p>
        </p:txBody>
      </p:sp>
      <p:sp>
        <p:nvSpPr>
          <p:cNvPr id="3" name="Content Placeholder 2"/>
          <p:cNvSpPr>
            <a:spLocks noGrp="1"/>
          </p:cNvSpPr>
          <p:nvPr>
            <p:ph idx="1"/>
          </p:nvPr>
        </p:nvSpPr>
        <p:spPr/>
        <p:txBody>
          <a:bodyPr/>
          <a:lstStyle/>
          <a:p>
            <a:pPr marL="0" indent="0">
              <a:lnSpc>
                <a:spcPct val="200000"/>
              </a:lnSpc>
              <a:spcBef>
                <a:spcPts val="0"/>
              </a:spcBef>
              <a:buNone/>
            </a:pPr>
            <a:r>
              <a:rPr lang="en-US" sz="2800" dirty="0" smtClean="0">
                <a:latin typeface="Times New Roman" panose="02020603050405020304" pitchFamily="18" charset="0"/>
                <a:cs typeface="Times New Roman" panose="02020603050405020304" pitchFamily="18" charset="0"/>
              </a:rPr>
              <a:t>9.  	In </a:t>
            </a:r>
            <a:r>
              <a:rPr lang="en-US" sz="2800" dirty="0">
                <a:latin typeface="Times New Roman" panose="02020603050405020304" pitchFamily="18" charset="0"/>
                <a:cs typeface="Times New Roman" panose="02020603050405020304" pitchFamily="18" charset="0"/>
              </a:rPr>
              <a:t>light of the rapid pace at which change occurs, </a:t>
            </a:r>
            <a:r>
              <a:rPr lang="en-US" sz="2800" dirty="0" smtClean="0">
                <a:latin typeface="Times New Roman" panose="02020603050405020304" pitchFamily="18" charset="0"/>
                <a:cs typeface="Times New Roman" panose="02020603050405020304" pitchFamily="18" charset="0"/>
              </a:rPr>
              <a:t>	leaders </a:t>
            </a:r>
            <a:r>
              <a:rPr lang="en-US" sz="2800" dirty="0">
                <a:latin typeface="Times New Roman" panose="02020603050405020304" pitchFamily="18" charset="0"/>
                <a:cs typeface="Times New Roman" panose="02020603050405020304" pitchFamily="18" charset="0"/>
              </a:rPr>
              <a:t>should regularly re-evaluate and update </a:t>
            </a:r>
            <a:r>
              <a:rPr lang="en-US" sz="2800" dirty="0" smtClean="0">
                <a:latin typeface="Times New Roman" panose="02020603050405020304" pitchFamily="18" charset="0"/>
                <a:cs typeface="Times New Roman" panose="02020603050405020304" pitchFamily="18" charset="0"/>
              </a:rPr>
              <a:t>	plans for providing equitable educational 	opportunities for all children. </a:t>
            </a:r>
            <a:endParaRPr lang="en-US" sz="2800" dirty="0">
              <a:latin typeface="Times New Roman" panose="02020603050405020304" pitchFamily="18" charset="0"/>
              <a:cs typeface="Times New Roman" panose="02020603050405020304" pitchFamily="18" charset="0"/>
            </a:endParaRPr>
          </a:p>
          <a:p>
            <a:pPr>
              <a:lnSpc>
                <a:spcPct val="200000"/>
              </a:lnSpc>
              <a:spcBef>
                <a:spcPts val="0"/>
              </a:spcBef>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56869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4000" dirty="0" smtClean="0">
                <a:latin typeface="Times New Roman" panose="02020603050405020304" pitchFamily="18" charset="0"/>
                <a:cs typeface="Times New Roman" panose="02020603050405020304" pitchFamily="18" charset="0"/>
              </a:rPr>
              <a:t>V. Conclusion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9550" y="990600"/>
            <a:ext cx="8686800" cy="5715000"/>
          </a:xfrm>
        </p:spPr>
        <p:txBody>
          <a:bodyPr/>
          <a:lstStyle/>
          <a:p>
            <a:pPr marL="0" indent="0">
              <a:spcBef>
                <a:spcPts val="0"/>
              </a:spcBef>
              <a:buNone/>
            </a:pPr>
            <a:r>
              <a:rPr lang="en-US" altLang="en-US" dirty="0">
                <a:latin typeface="Times New Roman" pitchFamily="18" charset="0"/>
                <a:cs typeface="Times New Roman" pitchFamily="18" charset="0"/>
              </a:rPr>
              <a:t>One cannot step into the same river </a:t>
            </a:r>
            <a:r>
              <a:rPr lang="en-US" altLang="en-US" dirty="0" smtClean="0">
                <a:latin typeface="Times New Roman" pitchFamily="18" charset="0"/>
                <a:cs typeface="Times New Roman" pitchFamily="18" charset="0"/>
              </a:rPr>
              <a:t>twice. </a:t>
            </a:r>
          </a:p>
          <a:p>
            <a:pPr marL="0" indent="0" algn="r">
              <a:spcBef>
                <a:spcPts val="0"/>
              </a:spcBef>
              <a:buNone/>
            </a:pPr>
            <a:r>
              <a:rPr lang="en-US" altLang="en-US" dirty="0" err="1" smtClean="0">
                <a:latin typeface="Times New Roman" pitchFamily="18" charset="0"/>
                <a:cs typeface="Times New Roman" pitchFamily="18" charset="0"/>
              </a:rPr>
              <a:t>Heraclitis</a:t>
            </a:r>
            <a:r>
              <a:rPr lang="en-US" altLang="en-US" dirty="0" smtClean="0">
                <a:latin typeface="Times New Roman" pitchFamily="18" charset="0"/>
                <a:cs typeface="Times New Roman" pitchFamily="18" charset="0"/>
              </a:rPr>
              <a:t> </a:t>
            </a:r>
            <a:r>
              <a:rPr lang="en-US" altLang="en-US" dirty="0">
                <a:latin typeface="Times New Roman" pitchFamily="18" charset="0"/>
                <a:cs typeface="Times New Roman" pitchFamily="18" charset="0"/>
              </a:rPr>
              <a:t/>
            </a:r>
            <a:br>
              <a:rPr lang="en-US" altLang="en-US" dirty="0">
                <a:latin typeface="Times New Roman" pitchFamily="18" charset="0"/>
                <a:cs typeface="Times New Roman" pitchFamily="18" charset="0"/>
              </a:rPr>
            </a:br>
            <a:endParaRPr lang="en-US" dirty="0"/>
          </a:p>
        </p:txBody>
      </p:sp>
      <p:pic>
        <p:nvPicPr>
          <p:cNvPr id="4" name="Picture 2" descr="http://www.fs.fed.us/wildflowers/regions/pacificnorthwest/MetoliusRiver/images/metolius_river_pine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2057400"/>
            <a:ext cx="6705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091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algn="ctr">
              <a:spcBef>
                <a:spcPts val="0"/>
              </a:spcBef>
            </a:pPr>
            <a:endParaRPr lang="en-US" sz="4000" dirty="0">
              <a:latin typeface="Times New Roman" panose="02020603050405020304" pitchFamily="18" charset="0"/>
              <a:cs typeface="Times New Roman" panose="02020603050405020304" pitchFamily="18" charset="0"/>
            </a:endParaRPr>
          </a:p>
          <a:p>
            <a:pPr marL="0" indent="0" algn="ctr">
              <a:spcBef>
                <a:spcPts val="0"/>
              </a:spcBef>
              <a:buNone/>
            </a:pPr>
            <a:r>
              <a:rPr lang="en-US" sz="4000" dirty="0" smtClean="0">
                <a:latin typeface="Times New Roman" panose="02020603050405020304" pitchFamily="18" charset="0"/>
                <a:cs typeface="Times New Roman" panose="02020603050405020304" pitchFamily="18" charset="0"/>
              </a:rPr>
              <a:t>Thank you for listening </a:t>
            </a:r>
          </a:p>
          <a:p>
            <a:pPr marL="0" indent="0" algn="ctr">
              <a:spcBef>
                <a:spcPts val="0"/>
              </a:spcBef>
              <a:buNone/>
            </a:pPr>
            <a:r>
              <a:rPr lang="en-US" sz="4000" dirty="0" smtClean="0">
                <a:latin typeface="Times New Roman" panose="02020603050405020304" pitchFamily="18" charset="0"/>
                <a:cs typeface="Times New Roman" panose="02020603050405020304" pitchFamily="18" charset="0"/>
              </a:rPr>
              <a:t>and participating</a:t>
            </a:r>
          </a:p>
          <a:p>
            <a:pPr marL="0" indent="0" algn="ctr">
              <a:spcBef>
                <a:spcPts val="0"/>
              </a:spcBef>
              <a:buNone/>
            </a:pPr>
            <a:endParaRPr lang="en-US" sz="4000" dirty="0">
              <a:latin typeface="Times New Roman" panose="02020603050405020304" pitchFamily="18" charset="0"/>
              <a:cs typeface="Times New Roman" panose="02020603050405020304" pitchFamily="18" charset="0"/>
            </a:endParaRPr>
          </a:p>
          <a:p>
            <a:pPr marL="0" indent="0" algn="ctr">
              <a:spcBef>
                <a:spcPts val="0"/>
              </a:spcBef>
              <a:buNone/>
            </a:pPr>
            <a:r>
              <a:rPr lang="en-US" sz="4000" dirty="0" err="1" smtClean="0">
                <a:latin typeface="Times New Roman" panose="02020603050405020304" pitchFamily="18" charset="0"/>
                <a:cs typeface="Times New Roman" panose="02020603050405020304" pitchFamily="18" charset="0"/>
              </a:rPr>
              <a:t>Molte</a:t>
            </a:r>
            <a:r>
              <a:rPr lang="en-US" sz="4000" dirty="0" smtClean="0">
                <a:latin typeface="Times New Roman" panose="02020603050405020304" pitchFamily="18" charset="0"/>
                <a:cs typeface="Times New Roman" panose="02020603050405020304" pitchFamily="18" charset="0"/>
              </a:rPr>
              <a:t> Grazie </a:t>
            </a:r>
          </a:p>
          <a:p>
            <a:pPr marL="0" indent="0" algn="ctr">
              <a:spcBef>
                <a:spcPts val="0"/>
              </a:spcBef>
              <a:buNone/>
            </a:pPr>
            <a:endParaRPr lang="en-US" sz="4000" dirty="0" smtClean="0">
              <a:latin typeface="Times New Roman" panose="02020603050405020304" pitchFamily="18" charset="0"/>
              <a:cs typeface="Times New Roman" panose="02020603050405020304" pitchFamily="18" charset="0"/>
            </a:endParaRPr>
          </a:p>
          <a:p>
            <a:pPr marL="0" indent="0" algn="ctr">
              <a:spcBef>
                <a:spcPts val="0"/>
              </a:spcBef>
              <a:buNone/>
            </a:pPr>
            <a:r>
              <a:rPr lang="en-US" sz="4000" dirty="0" smtClean="0">
                <a:latin typeface="Times New Roman" panose="02020603050405020304" pitchFamily="18" charset="0"/>
                <a:cs typeface="Times New Roman" panose="02020603050405020304" pitchFamily="18" charset="0"/>
              </a:rPr>
              <a:t>Ciao</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051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Times New Roman" pitchFamily="18" charset="0"/>
              </a:rPr>
              <a:t>I. 	Generally</a:t>
            </a:r>
            <a:endParaRPr lang="en-US" sz="4000" dirty="0"/>
          </a:p>
        </p:txBody>
      </p:sp>
      <p:sp>
        <p:nvSpPr>
          <p:cNvPr id="3" name="Content Placeholder 2"/>
          <p:cNvSpPr>
            <a:spLocks noGrp="1"/>
          </p:cNvSpPr>
          <p:nvPr>
            <p:ph idx="1"/>
          </p:nvPr>
        </p:nvSpPr>
        <p:spPr/>
        <p:txBody>
          <a:bodyPr/>
          <a:lstStyle/>
          <a:p>
            <a:pPr marL="0" indent="0">
              <a:lnSpc>
                <a:spcPct val="150000"/>
              </a:lnSpc>
              <a:spcBef>
                <a:spcPts val="0"/>
              </a:spcBef>
              <a:buNone/>
            </a:pPr>
            <a:r>
              <a:rPr lang="en-US" sz="2800" dirty="0">
                <a:latin typeface="Times New Roman" panose="02020603050405020304" pitchFamily="18" charset="0"/>
                <a:cs typeface="Times New Roman" panose="02020603050405020304" pitchFamily="18" charset="0"/>
              </a:rPr>
              <a:t>Yet, at the outset of the second decade of the Twenty-First Century, a </a:t>
            </a:r>
            <a:r>
              <a:rPr lang="en-US" sz="2800" dirty="0" smtClean="0">
                <a:latin typeface="Times New Roman" panose="02020603050405020304" pitchFamily="18" charset="0"/>
                <a:cs typeface="Times New Roman" panose="02020603050405020304" pitchFamily="18" charset="0"/>
              </a:rPr>
              <a:t>tension </a:t>
            </a:r>
            <a:r>
              <a:rPr lang="en-US" sz="2800" dirty="0">
                <a:latin typeface="Times New Roman" panose="02020603050405020304" pitchFamily="18" charset="0"/>
                <a:cs typeface="Times New Roman" panose="02020603050405020304" pitchFamily="18" charset="0"/>
              </a:rPr>
              <a:t>exists between two fundamental human rights, freedoms to education and religion, especially as they interact in public or state-funded elementary and secondary schools</a:t>
            </a:r>
            <a:r>
              <a:rPr lang="en-US" sz="2800" dirty="0" smtClean="0">
                <a:latin typeface="Times New Roman" panose="02020603050405020304" pitchFamily="18" charset="0"/>
                <a:cs typeface="Times New Roman" panose="02020603050405020304" pitchFamily="18" charset="0"/>
              </a:rPr>
              <a:t>.</a:t>
            </a:r>
          </a:p>
          <a:p>
            <a:pPr marL="0" indent="0">
              <a:lnSpc>
                <a:spcPct val="150000"/>
              </a:lnSpc>
              <a:spcBef>
                <a:spcPts val="0"/>
              </a:spcBef>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56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Times New Roman" pitchFamily="18" charset="0"/>
              </a:rPr>
              <a:t>I. 	Generally</a:t>
            </a:r>
            <a:endParaRPr lang="en-US" sz="4000" dirty="0"/>
          </a:p>
        </p:txBody>
      </p:sp>
      <p:sp>
        <p:nvSpPr>
          <p:cNvPr id="3" name="Content Placeholder 2"/>
          <p:cNvSpPr>
            <a:spLocks noGrp="1"/>
          </p:cNvSpPr>
          <p:nvPr>
            <p:ph idx="1"/>
          </p:nvPr>
        </p:nvSpPr>
        <p:spPr/>
        <p:txBody>
          <a:bodyPr/>
          <a:lstStyle/>
          <a:p>
            <a:pPr marL="0" indent="0">
              <a:lnSpc>
                <a:spcPct val="150000"/>
              </a:lnSpc>
              <a:spcBef>
                <a:spcPts val="0"/>
              </a:spcBef>
              <a:buNone/>
            </a:pPr>
            <a:r>
              <a:rPr lang="en-US" sz="2800" dirty="0">
                <a:latin typeface="Times New Roman" panose="02020603050405020304" pitchFamily="18" charset="0"/>
                <a:cs typeface="Times New Roman" panose="02020603050405020304" pitchFamily="18" charset="0"/>
              </a:rPr>
              <a:t>Education, whether provided in </a:t>
            </a:r>
            <a:r>
              <a:rPr lang="en-US" sz="2800" dirty="0" smtClean="0">
                <a:latin typeface="Times New Roman" panose="02020603050405020304" pitchFamily="18" charset="0"/>
                <a:cs typeface="Times New Roman" panose="02020603050405020304" pitchFamily="18" charset="0"/>
              </a:rPr>
              <a:t>state, confessional, or </a:t>
            </a:r>
            <a:r>
              <a:rPr lang="en-US" sz="2800" dirty="0">
                <a:latin typeface="Times New Roman" panose="02020603050405020304" pitchFamily="18" charset="0"/>
                <a:cs typeface="Times New Roman" panose="02020603050405020304" pitchFamily="18" charset="0"/>
              </a:rPr>
              <a:t>private, also known as </a:t>
            </a:r>
            <a:r>
              <a:rPr lang="en-US" sz="2800" dirty="0" smtClean="0">
                <a:latin typeface="Times New Roman" panose="02020603050405020304" pitchFamily="18" charset="0"/>
                <a:cs typeface="Times New Roman" panose="02020603050405020304" pitchFamily="18" charset="0"/>
              </a:rPr>
              <a:t>non-public, religiously-affiliated, </a:t>
            </a:r>
            <a:r>
              <a:rPr lang="en-US" sz="2800" dirty="0">
                <a:latin typeface="Times New Roman" panose="02020603050405020304" pitchFamily="18" charset="0"/>
                <a:cs typeface="Times New Roman" panose="02020603050405020304" pitchFamily="18" charset="0"/>
              </a:rPr>
              <a:t>or faith-based</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schools in the </a:t>
            </a:r>
            <a:r>
              <a:rPr lang="en-US" sz="2800" dirty="0" smtClean="0">
                <a:latin typeface="Times New Roman" panose="02020603050405020304" pitchFamily="18" charset="0"/>
                <a:cs typeface="Times New Roman" panose="02020603050405020304" pitchFamily="18" charset="0"/>
              </a:rPr>
              <a:t>US </a:t>
            </a:r>
            <a:r>
              <a:rPr lang="en-US" sz="2800" dirty="0">
                <a:latin typeface="Times New Roman" panose="02020603050405020304" pitchFamily="18" charset="0"/>
                <a:cs typeface="Times New Roman" panose="02020603050405020304" pitchFamily="18" charset="0"/>
              </a:rPr>
              <a:t>States, </a:t>
            </a:r>
            <a:r>
              <a:rPr lang="en-US" sz="2800" dirty="0" smtClean="0">
                <a:latin typeface="Times New Roman" panose="02020603050405020304" pitchFamily="18" charset="0"/>
                <a:cs typeface="Times New Roman" panose="02020603050405020304" pitchFamily="18" charset="0"/>
              </a:rPr>
              <a:t>is essential because it </a:t>
            </a:r>
            <a:r>
              <a:rPr lang="en-US" sz="2800" dirty="0">
                <a:latin typeface="Times New Roman" panose="02020603050405020304" pitchFamily="18" charset="0"/>
                <a:cs typeface="Times New Roman" panose="02020603050405020304" pitchFamily="18" charset="0"/>
              </a:rPr>
              <a:t>holds the key to the future </a:t>
            </a:r>
            <a:r>
              <a:rPr lang="en-US" sz="2800" dirty="0" smtClean="0">
                <a:latin typeface="Times New Roman" panose="02020603050405020304" pitchFamily="18" charset="0"/>
                <a:cs typeface="Times New Roman" panose="02020603050405020304" pitchFamily="18" charset="0"/>
              </a:rPr>
              <a:t>both for </a:t>
            </a:r>
            <a:r>
              <a:rPr lang="en-US" sz="2800" dirty="0">
                <a:latin typeface="Times New Roman" panose="02020603050405020304" pitchFamily="18" charset="0"/>
                <a:cs typeface="Times New Roman" panose="02020603050405020304" pitchFamily="18" charset="0"/>
              </a:rPr>
              <a:t>personal growth and fulfillment </a:t>
            </a:r>
            <a:r>
              <a:rPr lang="en-US" sz="2800" dirty="0" smtClean="0">
                <a:latin typeface="Times New Roman" panose="02020603050405020304" pitchFamily="18" charset="0"/>
                <a:cs typeface="Times New Roman" panose="02020603050405020304" pitchFamily="18" charset="0"/>
              </a:rPr>
              <a:t>as well as by </a:t>
            </a:r>
            <a:r>
              <a:rPr lang="en-US" sz="2800" dirty="0">
                <a:latin typeface="Times New Roman" panose="02020603050405020304" pitchFamily="18" charset="0"/>
                <a:cs typeface="Times New Roman" panose="02020603050405020304" pitchFamily="18" charset="0"/>
              </a:rPr>
              <a:t>providing countries with a steady flow of well-informed citizens. </a:t>
            </a:r>
          </a:p>
        </p:txBody>
      </p:sp>
    </p:spTree>
    <p:extLst>
      <p:ext uri="{BB962C8B-B14F-4D97-AF65-F5344CB8AC3E}">
        <p14:creationId xmlns:p14="http://schemas.microsoft.com/office/powerpoint/2010/main" val="380267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Times New Roman" pitchFamily="18" charset="0"/>
              </a:rPr>
              <a:t>I. 	Generally</a:t>
            </a:r>
            <a:endParaRPr lang="en-US" sz="4000" dirty="0"/>
          </a:p>
        </p:txBody>
      </p:sp>
      <p:sp>
        <p:nvSpPr>
          <p:cNvPr id="3" name="Content Placeholder 2"/>
          <p:cNvSpPr>
            <a:spLocks noGrp="1"/>
          </p:cNvSpPr>
          <p:nvPr>
            <p:ph idx="1"/>
          </p:nvPr>
        </p:nvSpPr>
        <p:spPr/>
        <p:txBody>
          <a:bodyPr/>
          <a:lstStyle/>
          <a:p>
            <a:pPr marL="0" indent="0">
              <a:lnSpc>
                <a:spcPct val="150000"/>
              </a:lnSpc>
              <a:spcBef>
                <a:spcPts val="0"/>
              </a:spcBef>
              <a:buNone/>
            </a:pPr>
            <a:r>
              <a:rPr lang="en-US" sz="2800" dirty="0">
                <a:latin typeface="Times New Roman" panose="02020603050405020304" pitchFamily="18" charset="0"/>
                <a:cs typeface="Times New Roman" panose="02020603050405020304" pitchFamily="18" charset="0"/>
              </a:rPr>
              <a:t>U</a:t>
            </a:r>
            <a:r>
              <a:rPr lang="en-US" sz="2800" dirty="0" smtClean="0">
                <a:latin typeface="Times New Roman" panose="02020603050405020304" pitchFamily="18" charset="0"/>
                <a:cs typeface="Times New Roman" panose="02020603050405020304" pitchFamily="18" charset="0"/>
              </a:rPr>
              <a:t>nder </a:t>
            </a:r>
            <a:r>
              <a:rPr lang="en-US" sz="2800" dirty="0">
                <a:latin typeface="Times New Roman" panose="02020603050405020304" pitchFamily="18" charset="0"/>
                <a:cs typeface="Times New Roman" panose="02020603050405020304" pitchFamily="18" charset="0"/>
              </a:rPr>
              <a:t>the euphemism of “control follows the dollar,” educational officials in confessional schools in Europe and elsewhere tend to have less freedom to direct their curricular content than religiously affiliated non-public schools in the </a:t>
            </a:r>
            <a:r>
              <a:rPr lang="en-US" sz="2800" dirty="0" smtClean="0">
                <a:latin typeface="Times New Roman" panose="02020603050405020304" pitchFamily="18" charset="0"/>
                <a:cs typeface="Times New Roman" panose="02020603050405020304" pitchFamily="18" charset="0"/>
              </a:rPr>
              <a:t>US </a:t>
            </a:r>
            <a:r>
              <a:rPr lang="en-US" sz="2800" dirty="0">
                <a:latin typeface="Times New Roman" panose="02020603050405020304" pitchFamily="18" charset="0"/>
                <a:cs typeface="Times New Roman" panose="02020603050405020304" pitchFamily="18" charset="0"/>
              </a:rPr>
              <a:t>because they depend on the state, rather than tuition, for operating revenues. </a:t>
            </a:r>
          </a:p>
        </p:txBody>
      </p:sp>
    </p:spTree>
    <p:extLst>
      <p:ext uri="{BB962C8B-B14F-4D97-AF65-F5344CB8AC3E}">
        <p14:creationId xmlns:p14="http://schemas.microsoft.com/office/powerpoint/2010/main" val="270549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Times New Roman" pitchFamily="18" charset="0"/>
              </a:rPr>
              <a:t>I. 	Generally</a:t>
            </a:r>
            <a:endParaRPr lang="en-US" sz="4000" dirty="0"/>
          </a:p>
        </p:txBody>
      </p:sp>
      <p:sp>
        <p:nvSpPr>
          <p:cNvPr id="3" name="Content Placeholder 2"/>
          <p:cNvSpPr>
            <a:spLocks noGrp="1"/>
          </p:cNvSpPr>
          <p:nvPr>
            <p:ph idx="1"/>
          </p:nvPr>
        </p:nvSpPr>
        <p:spPr>
          <a:xfrm>
            <a:off x="533400" y="1219200"/>
            <a:ext cx="8229600" cy="5334000"/>
          </a:xfrm>
        </p:spPr>
        <p:txBody>
          <a:bodyPr/>
          <a:lstStyle/>
          <a:p>
            <a:pPr marL="0" indent="0">
              <a:lnSpc>
                <a:spcPct val="150000"/>
              </a:lnSpc>
              <a:spcBef>
                <a:spcPts val="0"/>
              </a:spcBef>
              <a:buNone/>
            </a:pPr>
            <a:r>
              <a:rPr lang="en-US" sz="2800" dirty="0" smtClean="0">
                <a:latin typeface="Times New Roman" panose="02020603050405020304" pitchFamily="18" charset="0"/>
                <a:cs typeface="Times New Roman" panose="02020603050405020304" pitchFamily="18" charset="0"/>
              </a:rPr>
              <a:t>Thus, </a:t>
            </a:r>
            <a:r>
              <a:rPr lang="en-US" sz="2800" dirty="0">
                <a:latin typeface="Times New Roman" panose="02020603050405020304" pitchFamily="18" charset="0"/>
                <a:cs typeface="Times New Roman" panose="02020603050405020304" pitchFamily="18" charset="0"/>
              </a:rPr>
              <a:t>leaders in many religious schools in the United States refuse to accept public funding so </a:t>
            </a:r>
            <a:r>
              <a:rPr lang="en-US" sz="2800" dirty="0" smtClean="0">
                <a:latin typeface="Times New Roman" panose="02020603050405020304" pitchFamily="18" charset="0"/>
                <a:cs typeface="Times New Roman" panose="02020603050405020304" pitchFamily="18" charset="0"/>
              </a:rPr>
              <a:t>they </a:t>
            </a:r>
            <a:r>
              <a:rPr lang="en-US" sz="2800" dirty="0">
                <a:latin typeface="Times New Roman" panose="02020603050405020304" pitchFamily="18" charset="0"/>
                <a:cs typeface="Times New Roman" panose="02020603050405020304" pitchFamily="18" charset="0"/>
              </a:rPr>
              <a:t>can preserve curricular control and doctrinal purity. </a:t>
            </a:r>
            <a:endParaRPr lang="en-US" sz="2800" dirty="0" smtClean="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800" dirty="0" smtClean="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2800" dirty="0">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n </a:t>
            </a:r>
            <a:r>
              <a:rPr lang="en-US" sz="2800" dirty="0">
                <a:latin typeface="Times New Roman" panose="02020603050405020304" pitchFamily="18" charset="0"/>
                <a:cs typeface="Times New Roman" panose="02020603050405020304" pitchFamily="18" charset="0"/>
              </a:rPr>
              <a:t>overlapping concern is religious freedom and the role of </a:t>
            </a:r>
            <a:r>
              <a:rPr lang="en-US" sz="2800" dirty="0" smtClean="0">
                <a:latin typeface="Times New Roman" panose="02020603050405020304" pitchFamily="18" charset="0"/>
                <a:cs typeface="Times New Roman" panose="02020603050405020304" pitchFamily="18" charset="0"/>
              </a:rPr>
              <a:t>religion in </a:t>
            </a:r>
            <a:r>
              <a:rPr lang="en-US" sz="2800" dirty="0">
                <a:latin typeface="Times New Roman" panose="02020603050405020304" pitchFamily="18" charset="0"/>
                <a:cs typeface="Times New Roman" panose="02020603050405020304" pitchFamily="18" charset="0"/>
              </a:rPr>
              <a:t>state schools, not to mention what is taught in private religious schools where the values may be inimical to those of host nations. </a:t>
            </a:r>
          </a:p>
          <a:p>
            <a:endParaRPr lang="en-US" dirty="0"/>
          </a:p>
        </p:txBody>
      </p:sp>
    </p:spTree>
    <p:extLst>
      <p:ext uri="{BB962C8B-B14F-4D97-AF65-F5344CB8AC3E}">
        <p14:creationId xmlns:p14="http://schemas.microsoft.com/office/powerpoint/2010/main" val="105880371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TotalTime>
  <Words>1707</Words>
  <Application>Microsoft Office PowerPoint</Application>
  <PresentationFormat>On-screen Show (4:3)</PresentationFormat>
  <Paragraphs>232</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Default Design</vt:lpstr>
      <vt:lpstr>PowerPoint Presentation</vt:lpstr>
      <vt:lpstr>PowerPoint Presentation</vt:lpstr>
      <vt:lpstr>Outline</vt:lpstr>
      <vt:lpstr>PowerPoint Presentation</vt:lpstr>
      <vt:lpstr> I.  Generally</vt:lpstr>
      <vt:lpstr>I.  Generally</vt:lpstr>
      <vt:lpstr>I.  Generally</vt:lpstr>
      <vt:lpstr>I.  Generally</vt:lpstr>
      <vt:lpstr>I.  Generally</vt:lpstr>
      <vt:lpstr>PowerPoint Presentation</vt:lpstr>
      <vt:lpstr>I.  Generally</vt:lpstr>
      <vt:lpstr>I.  Generally</vt:lpstr>
      <vt:lpstr>I.  Generally</vt:lpstr>
      <vt:lpstr>I.  Generally</vt:lpstr>
      <vt:lpstr>PowerPoint Presentation</vt:lpstr>
      <vt:lpstr>   II.  Religious Freedom in Education A)   International Documents </vt:lpstr>
      <vt:lpstr> II.  Religious Freedom in Education A)   International Documents </vt:lpstr>
      <vt:lpstr> II.  Religious Freedom in Education A)   International Documents </vt:lpstr>
      <vt:lpstr> II.  Religious Freedom in Education A)   International Documents </vt:lpstr>
      <vt:lpstr> II.  Religious Freedom in Education A)   International Documents </vt:lpstr>
      <vt:lpstr> II.  Religious Freedom in Education A)   International Documents </vt:lpstr>
      <vt:lpstr> II.  Religious Freedom in Education A)   International Documents </vt:lpstr>
      <vt:lpstr> II.  Religious Freedom in Education A)   International Documents </vt:lpstr>
      <vt:lpstr>PowerPoint Presentation</vt:lpstr>
      <vt:lpstr> II.  Religious Freedom in Education B)   The United States</vt:lpstr>
      <vt:lpstr>II.  Religious Freedom in Education B)   The United States</vt:lpstr>
      <vt:lpstr>II.  Religious Freedom in Education B)   The United States</vt:lpstr>
      <vt:lpstr>II.  Religious Freedom in Education B)   The United States</vt:lpstr>
      <vt:lpstr>II.  Religious Freedom in Education B)   The United States</vt:lpstr>
      <vt:lpstr>PowerPoint Presentation</vt:lpstr>
      <vt:lpstr> II.  Religious Freedom in Education C)   Schooling Internationally </vt:lpstr>
      <vt:lpstr>II.  Religious Freedom in Education C)   Schooling Internationally</vt:lpstr>
      <vt:lpstr>II.  Religious Freedom in Education C)   Schooling Internationally</vt:lpstr>
      <vt:lpstr>II.  Religious Freedom in Education C) Schooling in the US</vt:lpstr>
      <vt:lpstr>II.  Religious Freedom in Education C) Schooling in the US</vt:lpstr>
      <vt:lpstr>II.  Religious Freedom in Education C) Schooling in the US</vt:lpstr>
      <vt:lpstr>PowerPoint Presentation</vt:lpstr>
      <vt:lpstr>II.  Religious Freedom in Education C) Schooling in the US</vt:lpstr>
      <vt:lpstr>II.  Religious Freedom in Education C) Schooling in the US</vt:lpstr>
      <vt:lpstr>II.  Religious Freedom in Education C) Schooling in the US</vt:lpstr>
      <vt:lpstr>II.  Religious Freedom in Education C) Schooling in the US</vt:lpstr>
      <vt:lpstr>II.  Religious Freedom in Education C) Schooling in the US</vt:lpstr>
      <vt:lpstr>II.  Religious Freedom in Education C) Schooling in the US</vt:lpstr>
      <vt:lpstr>II.  Religious Freedom in Education C) Schooling in the US</vt:lpstr>
      <vt:lpstr>II.  Religious Freedom in Education C) Schooling in the US</vt:lpstr>
      <vt:lpstr>II.  Religious Freedom in Education C) Schooling in the US</vt:lpstr>
      <vt:lpstr>III. Reflections-Recommendations</vt:lpstr>
      <vt:lpstr>III. Reflections-Recommendations</vt:lpstr>
      <vt:lpstr>III. Reflections-Recommendations</vt:lpstr>
      <vt:lpstr>III. Reflections-Recommendations</vt:lpstr>
      <vt:lpstr>III. Reflections-Recommendations</vt:lpstr>
      <vt:lpstr>III. Reflections-Recommendations</vt:lpstr>
      <vt:lpstr>III. Reflections-Recommendations</vt:lpstr>
      <vt:lpstr>III. Reflections-Recommendations</vt:lpstr>
      <vt:lpstr>III. Reflections-Recommendations</vt:lpstr>
      <vt:lpstr>V. Conclusion</vt:lpstr>
      <vt:lpstr>PowerPoint Presentation</vt:lpstr>
    </vt:vector>
  </TitlesOfParts>
  <Company>University of Dayton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crusso1</dc:creator>
  <cp:lastModifiedBy>Georgie</cp:lastModifiedBy>
  <cp:revision>83</cp:revision>
  <cp:lastPrinted>2015-11-04T14:54:15Z</cp:lastPrinted>
  <dcterms:created xsi:type="dcterms:W3CDTF">2008-03-29T19:01:48Z</dcterms:created>
  <dcterms:modified xsi:type="dcterms:W3CDTF">2015-11-16T09:09:24Z</dcterms:modified>
</cp:coreProperties>
</file>