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49" r:id="rId2"/>
  </p:sldMasterIdLst>
  <p:notesMasterIdLst>
    <p:notesMasterId r:id="rId29"/>
  </p:notesMasterIdLst>
  <p:handoutMasterIdLst>
    <p:handoutMasterId r:id="rId30"/>
  </p:handoutMasterIdLst>
  <p:sldIdLst>
    <p:sldId id="256" r:id="rId3"/>
    <p:sldId id="309" r:id="rId4"/>
    <p:sldId id="359" r:id="rId5"/>
    <p:sldId id="346" r:id="rId6"/>
    <p:sldId id="344" r:id="rId7"/>
    <p:sldId id="360" r:id="rId8"/>
    <p:sldId id="352" r:id="rId9"/>
    <p:sldId id="320" r:id="rId10"/>
    <p:sldId id="342" r:id="rId11"/>
    <p:sldId id="351" r:id="rId12"/>
    <p:sldId id="362" r:id="rId13"/>
    <p:sldId id="347" r:id="rId14"/>
    <p:sldId id="340" r:id="rId15"/>
    <p:sldId id="341" r:id="rId16"/>
    <p:sldId id="361" r:id="rId17"/>
    <p:sldId id="350" r:id="rId18"/>
    <p:sldId id="367" r:id="rId19"/>
    <p:sldId id="368" r:id="rId20"/>
    <p:sldId id="349" r:id="rId21"/>
    <p:sldId id="353" r:id="rId22"/>
    <p:sldId id="363" r:id="rId23"/>
    <p:sldId id="354" r:id="rId24"/>
    <p:sldId id="338" r:id="rId25"/>
    <p:sldId id="366" r:id="rId26"/>
    <p:sldId id="364" r:id="rId27"/>
    <p:sldId id="336" r:id="rId28"/>
  </p:sldIdLst>
  <p:sldSz cx="9144000" cy="6858000" type="screen4x3"/>
  <p:notesSz cx="6858000" cy="9872663"/>
  <p:defaultTextStyle>
    <a:defPPr>
      <a:defRPr lang="de-DE"/>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orient="horz" pos="3696">
          <p15:clr>
            <a:srgbClr val="A4A3A4"/>
          </p15:clr>
        </p15:guide>
        <p15:guide id="3" orient="horz" pos="4100">
          <p15:clr>
            <a:srgbClr val="A4A3A4"/>
          </p15:clr>
        </p15:guide>
        <p15:guide id="4" pos="3072">
          <p15:clr>
            <a:srgbClr val="A4A3A4"/>
          </p15:clr>
        </p15:guide>
        <p15:guide id="5" pos="528">
          <p15:clr>
            <a:srgbClr val="A4A3A4"/>
          </p15:clr>
        </p15:guide>
        <p15:guide id="6" pos="5000">
          <p15:clr>
            <a:srgbClr val="A4A3A4"/>
          </p15:clr>
        </p15:guide>
        <p15:guide id="7" pos="5759">
          <p15:clr>
            <a:srgbClr val="A4A3A4"/>
          </p15:clr>
        </p15:guide>
        <p15:guide id="8" pos="5591">
          <p15:clr>
            <a:srgbClr val="A4A3A4"/>
          </p15:clr>
        </p15:guide>
      </p15:sldGuideLst>
    </p:ext>
    <p:ext uri="{2D200454-40CA-4A62-9FC3-DE9A4176ACB9}">
      <p15:notesGuideLst xmlns:p15="http://schemas.microsoft.com/office/powerpoint/2012/main">
        <p15:guide id="1" orient="horz" pos="310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a:srgbClr val="FF0000"/>
    <a:srgbClr val="0F218B"/>
    <a:srgbClr val="021B7D"/>
    <a:srgbClr val="69AE23"/>
    <a:srgbClr val="003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2" autoAdjust="0"/>
    <p:restoredTop sz="82147" autoAdjust="0"/>
  </p:normalViewPr>
  <p:slideViewPr>
    <p:cSldViewPr snapToGrid="0">
      <p:cViewPr varScale="1">
        <p:scale>
          <a:sx n="86" d="100"/>
          <a:sy n="86" d="100"/>
        </p:scale>
        <p:origin x="1584" y="58"/>
      </p:cViewPr>
      <p:guideLst>
        <p:guide orient="horz" pos="2208"/>
        <p:guide orient="horz" pos="3696"/>
        <p:guide orient="horz" pos="4100"/>
        <p:guide pos="3072"/>
        <p:guide pos="528"/>
        <p:guide pos="5000"/>
        <p:guide pos="5759"/>
        <p:guide pos="5591"/>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 d="1"/>
        <a:sy n="1" d="1"/>
      </p:scale>
      <p:origin x="0" y="7158"/>
    </p:cViewPr>
  </p:sorterViewPr>
  <p:notesViewPr>
    <p:cSldViewPr snapToGrid="0">
      <p:cViewPr>
        <p:scale>
          <a:sx n="100" d="100"/>
          <a:sy n="100" d="100"/>
        </p:scale>
        <p:origin x="-1632" y="72"/>
      </p:cViewPr>
      <p:guideLst>
        <p:guide orient="horz" pos="310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0156EA4-B160-410A-9691-C3B99286F96B}"/>
              </a:ext>
            </a:extLst>
          </p:cNvPr>
          <p:cNvSpPr>
            <a:spLocks noGrp="1" noChangeArrowheads="1"/>
          </p:cNvSpPr>
          <p:nvPr>
            <p:ph type="hdr" sz="quarter"/>
          </p:nvPr>
        </p:nvSpPr>
        <p:spPr bwMode="auto">
          <a:xfrm>
            <a:off x="0" y="0"/>
            <a:ext cx="2971800" cy="493713"/>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defRPr sz="1200"/>
            </a:lvl1pPr>
          </a:lstStyle>
          <a:p>
            <a:pPr>
              <a:defRPr/>
            </a:pPr>
            <a:endParaRPr lang="de-DE"/>
          </a:p>
        </p:txBody>
      </p:sp>
      <p:sp>
        <p:nvSpPr>
          <p:cNvPr id="4099" name="Rectangle 3">
            <a:extLst>
              <a:ext uri="{FF2B5EF4-FFF2-40B4-BE49-F238E27FC236}">
                <a16:creationId xmlns:a16="http://schemas.microsoft.com/office/drawing/2014/main" id="{70671F0C-664F-4978-AEF0-A34FA15BC4B6}"/>
              </a:ext>
            </a:extLst>
          </p:cNvPr>
          <p:cNvSpPr>
            <a:spLocks noGrp="1" noChangeArrowheads="1"/>
          </p:cNvSpPr>
          <p:nvPr>
            <p:ph type="dt" sz="quarter" idx="1"/>
          </p:nvPr>
        </p:nvSpPr>
        <p:spPr bwMode="auto">
          <a:xfrm>
            <a:off x="3884613" y="0"/>
            <a:ext cx="2971800" cy="493713"/>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a:defRPr sz="1200"/>
            </a:lvl1pPr>
          </a:lstStyle>
          <a:p>
            <a:pPr>
              <a:defRPr/>
            </a:pPr>
            <a:endParaRPr lang="de-DE"/>
          </a:p>
        </p:txBody>
      </p:sp>
      <p:sp>
        <p:nvSpPr>
          <p:cNvPr id="4100" name="Rectangle 4">
            <a:extLst>
              <a:ext uri="{FF2B5EF4-FFF2-40B4-BE49-F238E27FC236}">
                <a16:creationId xmlns:a16="http://schemas.microsoft.com/office/drawing/2014/main" id="{5354315F-F45C-4F87-904C-702CF01C54A8}"/>
              </a:ext>
            </a:extLst>
          </p:cNvPr>
          <p:cNvSpPr>
            <a:spLocks noGrp="1" noChangeArrowheads="1"/>
          </p:cNvSpPr>
          <p:nvPr>
            <p:ph type="ftr" sz="quarter" idx="2"/>
          </p:nvPr>
        </p:nvSpPr>
        <p:spPr bwMode="auto">
          <a:xfrm>
            <a:off x="0" y="9377363"/>
            <a:ext cx="2971800" cy="493712"/>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defRPr sz="1200"/>
            </a:lvl1pPr>
          </a:lstStyle>
          <a:p>
            <a:pPr>
              <a:defRPr/>
            </a:pPr>
            <a:endParaRPr lang="de-DE"/>
          </a:p>
        </p:txBody>
      </p:sp>
      <p:sp>
        <p:nvSpPr>
          <p:cNvPr id="4101" name="Rectangle 5">
            <a:extLst>
              <a:ext uri="{FF2B5EF4-FFF2-40B4-BE49-F238E27FC236}">
                <a16:creationId xmlns:a16="http://schemas.microsoft.com/office/drawing/2014/main" id="{7E5240D0-7D96-48FA-A1CC-6353E6FE7A52}"/>
              </a:ext>
            </a:extLst>
          </p:cNvPr>
          <p:cNvSpPr>
            <a:spLocks noGrp="1" noChangeArrowheads="1"/>
          </p:cNvSpPr>
          <p:nvPr>
            <p:ph type="sldNum" sz="quarter" idx="3"/>
          </p:nvPr>
        </p:nvSpPr>
        <p:spPr bwMode="auto">
          <a:xfrm>
            <a:off x="3884613" y="9377363"/>
            <a:ext cx="2971800" cy="493712"/>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a:defRPr sz="1200"/>
            </a:lvl1pPr>
          </a:lstStyle>
          <a:p>
            <a:fld id="{A06523F8-0260-44AC-9F1A-C44E7181A3BC}" type="slidenum">
              <a:rPr lang="de-DE" altLang="nl-BE"/>
              <a:pPr/>
              <a:t>‹nr.›</a:t>
            </a:fld>
            <a:endParaRPr lang="de-DE" alt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D4D3CFD-3515-4262-8A84-B52A141D40DC}"/>
              </a:ext>
            </a:extLst>
          </p:cNvPr>
          <p:cNvSpPr>
            <a:spLocks noGrp="1" noChangeArrowheads="1"/>
          </p:cNvSpPr>
          <p:nvPr>
            <p:ph type="hdr" sz="quarter"/>
          </p:nvPr>
        </p:nvSpPr>
        <p:spPr bwMode="auto">
          <a:xfrm>
            <a:off x="0" y="0"/>
            <a:ext cx="2971800" cy="493713"/>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defRPr sz="1200"/>
            </a:lvl1pPr>
          </a:lstStyle>
          <a:p>
            <a:pPr>
              <a:defRPr/>
            </a:pPr>
            <a:endParaRPr lang="de-DE"/>
          </a:p>
        </p:txBody>
      </p:sp>
      <p:sp>
        <p:nvSpPr>
          <p:cNvPr id="15363" name="Rectangle 3">
            <a:extLst>
              <a:ext uri="{FF2B5EF4-FFF2-40B4-BE49-F238E27FC236}">
                <a16:creationId xmlns:a16="http://schemas.microsoft.com/office/drawing/2014/main" id="{6409C2A5-A781-48BF-AA6E-6522806C8BC9}"/>
              </a:ext>
            </a:extLst>
          </p:cNvPr>
          <p:cNvSpPr>
            <a:spLocks noGrp="1" noChangeArrowheads="1"/>
          </p:cNvSpPr>
          <p:nvPr>
            <p:ph type="dt" idx="1"/>
          </p:nvPr>
        </p:nvSpPr>
        <p:spPr bwMode="auto">
          <a:xfrm>
            <a:off x="3884613" y="0"/>
            <a:ext cx="2971800" cy="493713"/>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lvl1pPr algn="r">
              <a:defRPr sz="1200"/>
            </a:lvl1pPr>
          </a:lstStyle>
          <a:p>
            <a:pPr>
              <a:defRPr/>
            </a:pPr>
            <a:endParaRPr lang="de-DE"/>
          </a:p>
        </p:txBody>
      </p:sp>
      <p:sp>
        <p:nvSpPr>
          <p:cNvPr id="29700" name="Rectangle 4">
            <a:extLst>
              <a:ext uri="{FF2B5EF4-FFF2-40B4-BE49-F238E27FC236}">
                <a16:creationId xmlns:a16="http://schemas.microsoft.com/office/drawing/2014/main" id="{806BB504-CF63-46C1-AF6A-70A9929540FF}"/>
              </a:ext>
            </a:extLst>
          </p:cNvPr>
          <p:cNvSpPr>
            <a:spLocks noRot="1" noChangeArrowheads="1" noTextEdit="1"/>
          </p:cNvSpPr>
          <p:nvPr>
            <p:ph type="sldImg" idx="2"/>
          </p:nvPr>
        </p:nvSpPr>
        <p:spPr bwMode="auto">
          <a:xfrm>
            <a:off x="962025" y="741363"/>
            <a:ext cx="4935538"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B78E614F-917F-4C6C-9D4C-11E3EC1BB61D}"/>
              </a:ext>
            </a:extLst>
          </p:cNvPr>
          <p:cNvSpPr>
            <a:spLocks noGrp="1" noChangeArrowheads="1"/>
          </p:cNvSpPr>
          <p:nvPr>
            <p:ph type="body" sz="quarter" idx="3"/>
          </p:nvPr>
        </p:nvSpPr>
        <p:spPr bwMode="auto">
          <a:xfrm>
            <a:off x="685800" y="4687888"/>
            <a:ext cx="5486400" cy="4445000"/>
          </a:xfrm>
          <a:prstGeom prst="rect">
            <a:avLst/>
          </a:prstGeom>
          <a:noFill/>
          <a:ln w="9525">
            <a:noFill/>
            <a:miter lim="800000"/>
            <a:headEnd/>
            <a:tailEnd/>
          </a:ln>
          <a:effectLst/>
        </p:spPr>
        <p:txBody>
          <a:bodyPr vert="horz" wrap="square" lIns="91861" tIns="45930" rIns="91861" bIns="4593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366" name="Rectangle 6">
            <a:extLst>
              <a:ext uri="{FF2B5EF4-FFF2-40B4-BE49-F238E27FC236}">
                <a16:creationId xmlns:a16="http://schemas.microsoft.com/office/drawing/2014/main" id="{689A901E-CF96-4343-8798-E1C6233D8615}"/>
              </a:ext>
            </a:extLst>
          </p:cNvPr>
          <p:cNvSpPr>
            <a:spLocks noGrp="1" noChangeArrowheads="1"/>
          </p:cNvSpPr>
          <p:nvPr>
            <p:ph type="ftr" sz="quarter" idx="4"/>
          </p:nvPr>
        </p:nvSpPr>
        <p:spPr bwMode="auto">
          <a:xfrm>
            <a:off x="0" y="9377363"/>
            <a:ext cx="2971800" cy="493712"/>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defRPr sz="1200"/>
            </a:lvl1pPr>
          </a:lstStyle>
          <a:p>
            <a:pPr>
              <a:defRPr/>
            </a:pPr>
            <a:endParaRPr lang="de-DE"/>
          </a:p>
        </p:txBody>
      </p:sp>
      <p:sp>
        <p:nvSpPr>
          <p:cNvPr id="15367" name="Rectangle 7">
            <a:extLst>
              <a:ext uri="{FF2B5EF4-FFF2-40B4-BE49-F238E27FC236}">
                <a16:creationId xmlns:a16="http://schemas.microsoft.com/office/drawing/2014/main" id="{798B1598-0357-4F1B-8BDD-DA05802A587B}"/>
              </a:ext>
            </a:extLst>
          </p:cNvPr>
          <p:cNvSpPr>
            <a:spLocks noGrp="1" noChangeArrowheads="1"/>
          </p:cNvSpPr>
          <p:nvPr>
            <p:ph type="sldNum" sz="quarter" idx="5"/>
          </p:nvPr>
        </p:nvSpPr>
        <p:spPr bwMode="auto">
          <a:xfrm>
            <a:off x="3884613" y="9377363"/>
            <a:ext cx="2971800" cy="493712"/>
          </a:xfrm>
          <a:prstGeom prst="rect">
            <a:avLst/>
          </a:prstGeom>
          <a:noFill/>
          <a:ln w="9525">
            <a:noFill/>
            <a:miter lim="800000"/>
            <a:headEnd/>
            <a:tailEnd/>
          </a:ln>
          <a:effectLst/>
        </p:spPr>
        <p:txBody>
          <a:bodyPr vert="horz" wrap="square" lIns="91861" tIns="45930" rIns="91861" bIns="45930" numCol="1" anchor="b" anchorCtr="0" compatLnSpc="1">
            <a:prstTxWarp prst="textNoShape">
              <a:avLst/>
            </a:prstTxWarp>
          </a:bodyPr>
          <a:lstStyle>
            <a:lvl1pPr algn="r">
              <a:defRPr sz="1200"/>
            </a:lvl1pPr>
          </a:lstStyle>
          <a:p>
            <a:fld id="{A75F7F89-F416-4180-9CFC-4FF41DCE3526}" type="slidenum">
              <a:rPr lang="de-DE" altLang="nl-BE"/>
              <a:pPr/>
              <a:t>‹nr.›</a:t>
            </a:fld>
            <a:endParaRPr lang="de-DE"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93C2421-5535-46D3-88DA-A6747C29F5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D34C85D-568E-41C3-9F80-1A5107211F4F}" type="slidenum">
              <a:rPr lang="de-DE" altLang="nl-BE" sz="1200"/>
              <a:pPr/>
              <a:t>1</a:t>
            </a:fld>
            <a:endParaRPr lang="de-DE" altLang="nl-BE" sz="1200"/>
          </a:p>
        </p:txBody>
      </p:sp>
      <p:sp>
        <p:nvSpPr>
          <p:cNvPr id="30723" name="Rectangle 1026">
            <a:extLst>
              <a:ext uri="{FF2B5EF4-FFF2-40B4-BE49-F238E27FC236}">
                <a16:creationId xmlns:a16="http://schemas.microsoft.com/office/drawing/2014/main" id="{CFCE8948-FA1A-4D1A-AC6D-F3FE951B1890}"/>
              </a:ext>
            </a:extLst>
          </p:cNvPr>
          <p:cNvSpPr>
            <a:spLocks noRot="1" noChangeArrowheads="1" noTextEdit="1"/>
          </p:cNvSpPr>
          <p:nvPr>
            <p:ph type="sldImg"/>
          </p:nvPr>
        </p:nvSpPr>
        <p:spPr>
          <a:xfrm>
            <a:off x="962025" y="741363"/>
            <a:ext cx="4933950" cy="3700462"/>
          </a:xfrm>
          <a:ln/>
        </p:spPr>
      </p:sp>
      <p:sp>
        <p:nvSpPr>
          <p:cNvPr id="30724" name="Rectangle 1027">
            <a:extLst>
              <a:ext uri="{FF2B5EF4-FFF2-40B4-BE49-F238E27FC236}">
                <a16:creationId xmlns:a16="http://schemas.microsoft.com/office/drawing/2014/main" id="{6462271B-ADC5-4F38-8B1D-69AD5AD4F8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6AF3858-8FBB-4742-8EF1-CA30D8F30DAD}"/>
              </a:ext>
            </a:extLst>
          </p:cNvPr>
          <p:cNvSpPr txBox="1">
            <a:spLocks noGrp="1" noChangeArrowheads="1"/>
          </p:cNvSpPr>
          <p:nvPr/>
        </p:nvSpPr>
        <p:spPr bwMode="auto">
          <a:xfrm>
            <a:off x="3884613" y="9377363"/>
            <a:ext cx="29718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930" rIns="91861" bIns="45930"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BAA8D11D-5372-47F5-A085-541B085E27C5}" type="slidenum">
              <a:rPr lang="de-DE" altLang="nl-BE" sz="1200"/>
              <a:pPr algn="r"/>
              <a:t>10</a:t>
            </a:fld>
            <a:endParaRPr lang="de-DE" altLang="nl-BE" sz="1200"/>
          </a:p>
        </p:txBody>
      </p:sp>
      <p:sp>
        <p:nvSpPr>
          <p:cNvPr id="39939" name="Rectangle 2">
            <a:extLst>
              <a:ext uri="{FF2B5EF4-FFF2-40B4-BE49-F238E27FC236}">
                <a16:creationId xmlns:a16="http://schemas.microsoft.com/office/drawing/2014/main" id="{831FC873-71EC-458B-8D39-33A88EAD7734}"/>
              </a:ext>
            </a:extLst>
          </p:cNvPr>
          <p:cNvSpPr>
            <a:spLocks noRot="1" noChangeArrowheads="1" noTextEdit="1"/>
          </p:cNvSpPr>
          <p:nvPr>
            <p:ph type="sldImg"/>
          </p:nvPr>
        </p:nvSpPr>
        <p:spPr>
          <a:xfrm>
            <a:off x="962025" y="741363"/>
            <a:ext cx="4933950" cy="3700462"/>
          </a:xfrm>
          <a:ln/>
        </p:spPr>
      </p:sp>
      <p:sp>
        <p:nvSpPr>
          <p:cNvPr id="39940" name="Rectangle 3">
            <a:extLst>
              <a:ext uri="{FF2B5EF4-FFF2-40B4-BE49-F238E27FC236}">
                <a16:creationId xmlns:a16="http://schemas.microsoft.com/office/drawing/2014/main" id="{C0CCDB7F-DB2F-40A7-83C0-C79DCAB707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CC09B10-F423-42BF-9DA6-CD37E9359C16}"/>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9DDBBA3C-95B4-4462-8E08-B02A7C35FB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nl-BE" sz="1000">
              <a:latin typeface="Tahoma" panose="020B0604030504040204" pitchFamily="34" charset="0"/>
            </a:endParaRPr>
          </a:p>
          <a:p>
            <a:pPr>
              <a:lnSpc>
                <a:spcPct val="80000"/>
              </a:lnSpc>
            </a:pPr>
            <a:endParaRPr lang="en-GB" altLang="nl-BE" sz="10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6BED64-00D7-4AC2-A324-24CD3A44F7BE}"/>
              </a:ext>
            </a:extLst>
          </p:cNvPr>
          <p:cNvSpPr>
            <a:spLocks noRot="1" noChangeArrowheads="1" noTextEdit="1"/>
          </p:cNvSpPr>
          <p:nvPr>
            <p:ph type="sldImg"/>
          </p:nvPr>
        </p:nvSpPr>
        <p:spPr>
          <a:ln/>
        </p:spPr>
      </p:sp>
      <p:sp>
        <p:nvSpPr>
          <p:cNvPr id="41987" name="Espace réservé des commentaires 3">
            <a:extLst>
              <a:ext uri="{FF2B5EF4-FFF2-40B4-BE49-F238E27FC236}">
                <a16:creationId xmlns:a16="http://schemas.microsoft.com/office/drawing/2014/main" id="{B879FA73-507D-43A3-9B6F-736116003A7B}"/>
              </a:ext>
            </a:extLst>
          </p:cNvPr>
          <p:cNvSpPr>
            <a:spLocks noGrp="1"/>
          </p:cNvSpPr>
          <p:nvPr/>
        </p:nvSpPr>
        <p:spPr bwMode="auto">
          <a:xfrm>
            <a:off x="685800" y="4687888"/>
            <a:ext cx="5486400" cy="4445000"/>
          </a:xfrm>
          <a:prstGeom prst="rect">
            <a:avLst/>
          </a:prstGeom>
        </p:spPr>
        <p:txBody>
          <a:bodyPr lIns="91861" tIns="45930" rIns="91861" bIns="45930"/>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endParaRPr lang="fr-BE" alt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5A88D14-D334-4948-8B75-F4E4149192AE}"/>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01783437-C435-4137-95FE-DAFB46ADD7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nl-BE" sz="1000">
              <a:latin typeface="Tahoma" panose="020B0604030504040204" pitchFamily="34" charset="0"/>
            </a:endParaRPr>
          </a:p>
          <a:p>
            <a:pPr>
              <a:lnSpc>
                <a:spcPct val="80000"/>
              </a:lnSpc>
            </a:pPr>
            <a:endParaRPr lang="en-GB" altLang="nl-BE"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853EFDB-BECF-4048-A217-C6FC108E82CC}"/>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38ACD996-4D38-4D8B-87E3-4224E2EF04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GB" altLang="nl-BE" b="1" u="sng">
              <a:latin typeface="Tahoma" panose="020B0604030504040204" pitchFamily="34" charset="0"/>
            </a:endParaRPr>
          </a:p>
          <a:p>
            <a:pPr>
              <a:lnSpc>
                <a:spcPct val="90000"/>
              </a:lnSpc>
            </a:pPr>
            <a:endParaRPr lang="en-GB" altLang="nl-BE" sz="500" b="1">
              <a:latin typeface="Tahoma" panose="020B0604030504040204" pitchFamily="34" charset="0"/>
            </a:endParaRPr>
          </a:p>
          <a:p>
            <a:pPr>
              <a:lnSpc>
                <a:spcPct val="90000"/>
              </a:lnSpc>
            </a:pPr>
            <a:endParaRPr lang="en-GB" altLang="nl-BE">
              <a:latin typeface="Tahoma" panose="020B0604030504040204" pitchFamily="34" charset="0"/>
            </a:endParaRPr>
          </a:p>
          <a:p>
            <a:pPr>
              <a:lnSpc>
                <a:spcPct val="90000"/>
              </a:lnSpc>
            </a:pPr>
            <a:endParaRPr lang="en-GB" altLang="nl-BE" sz="1600"/>
          </a:p>
          <a:p>
            <a:pPr>
              <a:lnSpc>
                <a:spcPct val="90000"/>
              </a:lnSpc>
            </a:pPr>
            <a:endParaRPr lang="en-GB" altLang="nl-BE" sz="16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0464758-BD8B-43B6-B16E-022249FB97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5B103A1-B738-40AB-B840-F84336E5314A}" type="slidenum">
              <a:rPr lang="de-DE" altLang="nl-BE" sz="1200"/>
              <a:pPr/>
              <a:t>15</a:t>
            </a:fld>
            <a:endParaRPr lang="de-DE" altLang="nl-BE" sz="1200"/>
          </a:p>
        </p:txBody>
      </p:sp>
      <p:sp>
        <p:nvSpPr>
          <p:cNvPr id="45059" name="Rectangle 2">
            <a:extLst>
              <a:ext uri="{FF2B5EF4-FFF2-40B4-BE49-F238E27FC236}">
                <a16:creationId xmlns:a16="http://schemas.microsoft.com/office/drawing/2014/main" id="{C3B9F223-7E70-4C4F-ACC6-C202E1DAEC79}"/>
              </a:ext>
            </a:extLst>
          </p:cNvPr>
          <p:cNvSpPr>
            <a:spLocks noRot="1" noChangeArrowheads="1" noTextEdit="1"/>
          </p:cNvSpPr>
          <p:nvPr>
            <p:ph type="sldImg"/>
          </p:nvPr>
        </p:nvSpPr>
        <p:spPr>
          <a:xfrm>
            <a:off x="962025" y="741363"/>
            <a:ext cx="4933950" cy="3700462"/>
          </a:xfrm>
          <a:ln/>
        </p:spPr>
      </p:sp>
      <p:sp>
        <p:nvSpPr>
          <p:cNvPr id="45060" name="Rectangle 3">
            <a:extLst>
              <a:ext uri="{FF2B5EF4-FFF2-40B4-BE49-F238E27FC236}">
                <a16:creationId xmlns:a16="http://schemas.microsoft.com/office/drawing/2014/main" id="{28B85EC6-5A94-4C7C-8031-AD3AEC83AA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0EF6613-085B-4956-B033-256F884D0C77}"/>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670F5F77-4074-4250-8C76-C25D5EC36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endParaRPr lang="en-GB" altLang="nl-BE" sz="1000">
              <a:latin typeface="Tahoma" panose="020B0604030504040204" pitchFamily="34" charset="0"/>
            </a:endParaRPr>
          </a:p>
          <a:p>
            <a:pPr marL="228600" indent="-228600"/>
            <a:endParaRPr lang="en-GB" altLang="nl-BE" sz="1000">
              <a:latin typeface="Tahoma" panose="020B060403050404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BB504A60-FAAA-43AF-9DAF-C633D4213DD5}"/>
              </a:ext>
            </a:extLst>
          </p:cNvPr>
          <p:cNvSpPr>
            <a:spLocks noGrp="1" noRot="1" noChangeAspect="1" noTextEdit="1"/>
          </p:cNvSpPr>
          <p:nvPr>
            <p:ph type="sldImg"/>
          </p:nvPr>
        </p:nvSpPr>
        <p:spPr>
          <a:ln/>
        </p:spPr>
      </p:sp>
      <p:sp>
        <p:nvSpPr>
          <p:cNvPr id="47107" name="Espace réservé des commentaires 2">
            <a:extLst>
              <a:ext uri="{FF2B5EF4-FFF2-40B4-BE49-F238E27FC236}">
                <a16:creationId xmlns:a16="http://schemas.microsoft.com/office/drawing/2014/main" id="{21C92B2F-093E-4DB5-BE62-30CC5F05F8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nl-BE"/>
          </a:p>
        </p:txBody>
      </p:sp>
      <p:sp>
        <p:nvSpPr>
          <p:cNvPr id="47108" name="Espace réservé du numéro de diapositive 3">
            <a:extLst>
              <a:ext uri="{FF2B5EF4-FFF2-40B4-BE49-F238E27FC236}">
                <a16:creationId xmlns:a16="http://schemas.microsoft.com/office/drawing/2014/main" id="{8C7391E1-D1DC-4227-9B3B-A16F1D722B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BEB7AF4-8222-4705-BFE1-6519DE99F413}" type="slidenum">
              <a:rPr lang="de-DE" altLang="nl-BE" sz="1200"/>
              <a:pPr/>
              <a:t>17</a:t>
            </a:fld>
            <a:endParaRPr lang="de-DE" altLang="nl-BE"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AAC5C916-CE35-4452-BD31-6FFE048B7F8A}"/>
              </a:ext>
            </a:extLst>
          </p:cNvPr>
          <p:cNvSpPr>
            <a:spLocks noGrp="1" noRot="1" noChangeAspect="1" noTextEdit="1"/>
          </p:cNvSpPr>
          <p:nvPr>
            <p:ph type="sldImg"/>
          </p:nvPr>
        </p:nvSpPr>
        <p:spPr>
          <a:ln/>
        </p:spPr>
      </p:sp>
      <p:sp>
        <p:nvSpPr>
          <p:cNvPr id="48131" name="Espace réservé des commentaires 2">
            <a:extLst>
              <a:ext uri="{FF2B5EF4-FFF2-40B4-BE49-F238E27FC236}">
                <a16:creationId xmlns:a16="http://schemas.microsoft.com/office/drawing/2014/main" id="{C62C34D0-3B4B-4D8D-994C-FA08822981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nl-BE"/>
          </a:p>
        </p:txBody>
      </p:sp>
      <p:sp>
        <p:nvSpPr>
          <p:cNvPr id="48132" name="Espace réservé du numéro de diapositive 3">
            <a:extLst>
              <a:ext uri="{FF2B5EF4-FFF2-40B4-BE49-F238E27FC236}">
                <a16:creationId xmlns:a16="http://schemas.microsoft.com/office/drawing/2014/main" id="{31FE615A-16F0-4B11-BF64-55A6C4D663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58568A7-A0ED-4222-9765-70A7C15B1CD1}" type="slidenum">
              <a:rPr lang="de-DE" altLang="nl-BE" sz="1200"/>
              <a:pPr/>
              <a:t>18</a:t>
            </a:fld>
            <a:endParaRPr lang="de-DE" altLang="nl-BE"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B319CC2-9922-41E5-8964-6515B7B0EF43}"/>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D6CAFF0F-1047-47A8-88EA-0C41CC33E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90000"/>
              </a:lnSpc>
              <a:spcBef>
                <a:spcPct val="40000"/>
              </a:spcBef>
              <a:spcAft>
                <a:spcPct val="20000"/>
              </a:spcAft>
              <a:buFont typeface="Wingdings" panose="05000000000000000000" pitchFamily="2" charset="2"/>
              <a:buChar char="Ø"/>
            </a:pPr>
            <a:endParaRPr lang="en-GB" altLang="nl-BE" sz="1000">
              <a:latin typeface="Tahoma" panose="020B0604030504040204" pitchFamily="34" charset="0"/>
            </a:endParaRPr>
          </a:p>
          <a:p>
            <a:pPr lvl="1">
              <a:lnSpc>
                <a:spcPct val="90000"/>
              </a:lnSpc>
              <a:spcBef>
                <a:spcPct val="40000"/>
              </a:spcBef>
              <a:spcAft>
                <a:spcPct val="20000"/>
              </a:spcAft>
              <a:buFont typeface="Wingdings" panose="05000000000000000000" pitchFamily="2" charset="2"/>
              <a:buChar char="Ø"/>
            </a:pPr>
            <a:endParaRPr lang="en-GB" altLang="nl-BE">
              <a:latin typeface="Tahoma" panose="020B0604030504040204" pitchFamily="34" charset="0"/>
            </a:endParaRPr>
          </a:p>
          <a:p>
            <a:pPr lvl="1">
              <a:lnSpc>
                <a:spcPct val="90000"/>
              </a:lnSpc>
              <a:spcBef>
                <a:spcPct val="40000"/>
              </a:spcBef>
              <a:spcAft>
                <a:spcPct val="20000"/>
              </a:spcAft>
              <a:buFont typeface="Wingdings" panose="05000000000000000000" pitchFamily="2" charset="2"/>
              <a:buChar char="Ø"/>
            </a:pPr>
            <a:endParaRPr lang="en-GB" altLang="nl-BE">
              <a:latin typeface="Tahoma" panose="020B0604030504040204" pitchFamily="34" charset="0"/>
            </a:endParaRPr>
          </a:p>
        </p:txBody>
      </p:sp>
      <p:sp>
        <p:nvSpPr>
          <p:cNvPr id="49156" name="Rectangle 4">
            <a:extLst>
              <a:ext uri="{FF2B5EF4-FFF2-40B4-BE49-F238E27FC236}">
                <a16:creationId xmlns:a16="http://schemas.microsoft.com/office/drawing/2014/main" id="{9F12C732-E37A-4406-8579-FC31ACB4BF9C}"/>
              </a:ext>
            </a:extLst>
          </p:cNvPr>
          <p:cNvSpPr>
            <a:spLocks noChangeArrowheads="1"/>
          </p:cNvSpPr>
          <p:nvPr/>
        </p:nvSpPr>
        <p:spPr bwMode="auto">
          <a:xfrm>
            <a:off x="0" y="-6350"/>
            <a:ext cx="18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61" tIns="45930" rIns="91861" bIns="45930"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nl-BE"/>
          </a:p>
          <a:p>
            <a:endParaRPr lang="de-DE" altLang="nl-BE"/>
          </a:p>
        </p:txBody>
      </p:sp>
      <p:sp>
        <p:nvSpPr>
          <p:cNvPr id="49157" name="Rectangle 5">
            <a:extLst>
              <a:ext uri="{FF2B5EF4-FFF2-40B4-BE49-F238E27FC236}">
                <a16:creationId xmlns:a16="http://schemas.microsoft.com/office/drawing/2014/main" id="{6B34D8BC-3C11-4358-B513-148F7DDF412D}"/>
              </a:ext>
            </a:extLst>
          </p:cNvPr>
          <p:cNvSpPr>
            <a:spLocks noChangeArrowheads="1"/>
          </p:cNvSpPr>
          <p:nvPr/>
        </p:nvSpPr>
        <p:spPr bwMode="auto">
          <a:xfrm>
            <a:off x="0" y="-6350"/>
            <a:ext cx="18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61" tIns="45930" rIns="91861" bIns="45930"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nl-BE"/>
          </a:p>
          <a:p>
            <a:endParaRPr lang="de-DE" altLang="nl-BE"/>
          </a:p>
        </p:txBody>
      </p:sp>
      <p:sp>
        <p:nvSpPr>
          <p:cNvPr id="49158" name="Rectangle 6">
            <a:extLst>
              <a:ext uri="{FF2B5EF4-FFF2-40B4-BE49-F238E27FC236}">
                <a16:creationId xmlns:a16="http://schemas.microsoft.com/office/drawing/2014/main" id="{E4E6E8F7-A509-4BC0-AA94-06F0820195E0}"/>
              </a:ext>
            </a:extLst>
          </p:cNvPr>
          <p:cNvSpPr>
            <a:spLocks noChangeArrowheads="1"/>
          </p:cNvSpPr>
          <p:nvPr/>
        </p:nvSpPr>
        <p:spPr bwMode="auto">
          <a:xfrm>
            <a:off x="0" y="-6350"/>
            <a:ext cx="18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861" tIns="45930" rIns="91861" bIns="45930"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nl-BE"/>
          </a:p>
          <a:p>
            <a:endParaRPr lang="de-DE" alt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AC9805A-2FAD-49B0-9BEA-6E0F788CFE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AC7BA77-D914-43F0-892E-9477D54913C6}" type="slidenum">
              <a:rPr lang="de-DE" altLang="nl-BE" sz="1200"/>
              <a:pPr/>
              <a:t>2</a:t>
            </a:fld>
            <a:endParaRPr lang="de-DE" altLang="nl-BE" sz="1200"/>
          </a:p>
        </p:txBody>
      </p:sp>
      <p:sp>
        <p:nvSpPr>
          <p:cNvPr id="31747" name="Rectangle 2">
            <a:extLst>
              <a:ext uri="{FF2B5EF4-FFF2-40B4-BE49-F238E27FC236}">
                <a16:creationId xmlns:a16="http://schemas.microsoft.com/office/drawing/2014/main" id="{4D50E730-A388-4ACD-95F6-A54118A72003}"/>
              </a:ext>
            </a:extLst>
          </p:cNvPr>
          <p:cNvSpPr>
            <a:spLocks noRot="1" noChangeArrowheads="1" noTextEdit="1"/>
          </p:cNvSpPr>
          <p:nvPr>
            <p:ph type="sldImg"/>
          </p:nvPr>
        </p:nvSpPr>
        <p:spPr>
          <a:xfrm>
            <a:off x="962025" y="741363"/>
            <a:ext cx="4933950" cy="3700462"/>
          </a:xfrm>
          <a:ln/>
        </p:spPr>
      </p:sp>
      <p:sp>
        <p:nvSpPr>
          <p:cNvPr id="31748" name="Rectangle 3">
            <a:extLst>
              <a:ext uri="{FF2B5EF4-FFF2-40B4-BE49-F238E27FC236}">
                <a16:creationId xmlns:a16="http://schemas.microsoft.com/office/drawing/2014/main" id="{E22A63F7-C5D5-490E-ACCA-AE57CF6F5D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DEE500F-E81C-4C6F-97F8-D414AC5D9E92}"/>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39CB53BB-1A5C-4041-8A3B-D156552FC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z="1000">
              <a:latin typeface="Tahoma" panose="020B060403050404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4B4C7AB-EFCD-44D6-B013-CF4BB17234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0348CF-48BD-49DD-AEEF-6B29281F02EE}" type="slidenum">
              <a:rPr lang="de-DE" altLang="nl-BE" sz="1200"/>
              <a:pPr/>
              <a:t>21</a:t>
            </a:fld>
            <a:endParaRPr lang="de-DE" altLang="nl-BE" sz="1200"/>
          </a:p>
        </p:txBody>
      </p:sp>
      <p:sp>
        <p:nvSpPr>
          <p:cNvPr id="51203" name="Rectangle 2">
            <a:extLst>
              <a:ext uri="{FF2B5EF4-FFF2-40B4-BE49-F238E27FC236}">
                <a16:creationId xmlns:a16="http://schemas.microsoft.com/office/drawing/2014/main" id="{FDEFC205-F7B7-4A37-A1D4-51367BF0E9A9}"/>
              </a:ext>
            </a:extLst>
          </p:cNvPr>
          <p:cNvSpPr>
            <a:spLocks noRot="1" noChangeArrowheads="1" noTextEdit="1"/>
          </p:cNvSpPr>
          <p:nvPr>
            <p:ph type="sldImg"/>
          </p:nvPr>
        </p:nvSpPr>
        <p:spPr>
          <a:xfrm>
            <a:off x="962025" y="741363"/>
            <a:ext cx="4933950" cy="3700462"/>
          </a:xfrm>
          <a:ln/>
        </p:spPr>
      </p:sp>
      <p:sp>
        <p:nvSpPr>
          <p:cNvPr id="51204" name="Rectangle 3">
            <a:extLst>
              <a:ext uri="{FF2B5EF4-FFF2-40B4-BE49-F238E27FC236}">
                <a16:creationId xmlns:a16="http://schemas.microsoft.com/office/drawing/2014/main" id="{D24011E3-77F6-4920-B85A-A15BC22E9F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34FD921-36C7-42B6-97B4-0DE91988E8A0}"/>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D63D22DF-1BE9-4124-AFB6-00BE3416D4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1CFF202-B346-4DA1-8528-A4B1EAF0036C}"/>
              </a:ext>
            </a:extLst>
          </p:cNvPr>
          <p:cNvSpPr txBox="1">
            <a:spLocks noGrp="1" noChangeArrowheads="1"/>
          </p:cNvSpPr>
          <p:nvPr/>
        </p:nvSpPr>
        <p:spPr bwMode="auto">
          <a:xfrm>
            <a:off x="3884613" y="9377363"/>
            <a:ext cx="29718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930" rIns="91861" bIns="45930"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D0C1E172-1419-4AEC-8B3F-84AE063AFC89}" type="slidenum">
              <a:rPr lang="de-DE" altLang="nl-BE" sz="1200"/>
              <a:pPr algn="r"/>
              <a:t>23</a:t>
            </a:fld>
            <a:endParaRPr lang="de-DE" altLang="nl-BE" sz="1200"/>
          </a:p>
        </p:txBody>
      </p:sp>
      <p:sp>
        <p:nvSpPr>
          <p:cNvPr id="53251" name="Rectangle 2">
            <a:extLst>
              <a:ext uri="{FF2B5EF4-FFF2-40B4-BE49-F238E27FC236}">
                <a16:creationId xmlns:a16="http://schemas.microsoft.com/office/drawing/2014/main" id="{7260F4D9-CF4F-458D-AB12-F235B050BE8F}"/>
              </a:ext>
            </a:extLst>
          </p:cNvPr>
          <p:cNvSpPr>
            <a:spLocks noRot="1" noChangeArrowheads="1" noTextEdit="1"/>
          </p:cNvSpPr>
          <p:nvPr>
            <p:ph type="sldImg"/>
          </p:nvPr>
        </p:nvSpPr>
        <p:spPr>
          <a:xfrm>
            <a:off x="962025" y="741363"/>
            <a:ext cx="4933950" cy="3700462"/>
          </a:xfrm>
          <a:ln/>
        </p:spPr>
      </p:sp>
      <p:sp>
        <p:nvSpPr>
          <p:cNvPr id="53252" name="Rectangle 3">
            <a:extLst>
              <a:ext uri="{FF2B5EF4-FFF2-40B4-BE49-F238E27FC236}">
                <a16:creationId xmlns:a16="http://schemas.microsoft.com/office/drawing/2014/main" id="{4BB92DFD-2856-4368-8801-40E04790D9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0F59360-C882-4F70-BE93-A717EA4464F1}"/>
              </a:ext>
            </a:extLst>
          </p:cNvPr>
          <p:cNvSpPr txBox="1">
            <a:spLocks noGrp="1" noChangeArrowheads="1"/>
          </p:cNvSpPr>
          <p:nvPr/>
        </p:nvSpPr>
        <p:spPr bwMode="auto">
          <a:xfrm>
            <a:off x="3884613" y="9377363"/>
            <a:ext cx="29718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930" rIns="91861" bIns="45930"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0525DD80-9F68-43AC-AB31-56E6AB2D9B43}" type="slidenum">
              <a:rPr lang="de-DE" altLang="nl-BE" sz="1200"/>
              <a:pPr algn="r"/>
              <a:t>24</a:t>
            </a:fld>
            <a:endParaRPr lang="de-DE" altLang="nl-BE" sz="1200"/>
          </a:p>
        </p:txBody>
      </p:sp>
      <p:sp>
        <p:nvSpPr>
          <p:cNvPr id="54275" name="Rectangle 2">
            <a:extLst>
              <a:ext uri="{FF2B5EF4-FFF2-40B4-BE49-F238E27FC236}">
                <a16:creationId xmlns:a16="http://schemas.microsoft.com/office/drawing/2014/main" id="{7C78B3EB-9E92-4094-957A-D3C2F1C31A4D}"/>
              </a:ext>
            </a:extLst>
          </p:cNvPr>
          <p:cNvSpPr>
            <a:spLocks noRot="1" noChangeArrowheads="1" noTextEdit="1"/>
          </p:cNvSpPr>
          <p:nvPr>
            <p:ph type="sldImg"/>
          </p:nvPr>
        </p:nvSpPr>
        <p:spPr>
          <a:xfrm>
            <a:off x="962025" y="741363"/>
            <a:ext cx="4933950" cy="3700462"/>
          </a:xfrm>
          <a:ln/>
        </p:spPr>
      </p:sp>
      <p:sp>
        <p:nvSpPr>
          <p:cNvPr id="54276" name="Rectangle 3">
            <a:extLst>
              <a:ext uri="{FF2B5EF4-FFF2-40B4-BE49-F238E27FC236}">
                <a16:creationId xmlns:a16="http://schemas.microsoft.com/office/drawing/2014/main" id="{C849EF9E-4315-4E62-B932-9AD0D5A8D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1E98672-8844-4773-A19A-FD2EB86F1AD6}"/>
              </a:ext>
            </a:extLst>
          </p:cNvPr>
          <p:cNvSpPr txBox="1">
            <a:spLocks noGrp="1" noChangeArrowheads="1"/>
          </p:cNvSpPr>
          <p:nvPr/>
        </p:nvSpPr>
        <p:spPr bwMode="auto">
          <a:xfrm>
            <a:off x="3884613" y="9377363"/>
            <a:ext cx="29718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930" rIns="91861" bIns="45930"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19EC137C-2276-486B-85B4-F72BFE013743}" type="slidenum">
              <a:rPr lang="de-DE" altLang="nl-BE" sz="1200"/>
              <a:pPr algn="r"/>
              <a:t>25</a:t>
            </a:fld>
            <a:endParaRPr lang="de-DE" altLang="nl-BE" sz="1200"/>
          </a:p>
        </p:txBody>
      </p:sp>
      <p:sp>
        <p:nvSpPr>
          <p:cNvPr id="55299" name="Rectangle 2">
            <a:extLst>
              <a:ext uri="{FF2B5EF4-FFF2-40B4-BE49-F238E27FC236}">
                <a16:creationId xmlns:a16="http://schemas.microsoft.com/office/drawing/2014/main" id="{A9E7D177-E6D1-4E1C-8653-2BFD1730446C}"/>
              </a:ext>
            </a:extLst>
          </p:cNvPr>
          <p:cNvSpPr>
            <a:spLocks noRot="1" noChangeArrowheads="1" noTextEdit="1"/>
          </p:cNvSpPr>
          <p:nvPr>
            <p:ph type="sldImg"/>
          </p:nvPr>
        </p:nvSpPr>
        <p:spPr>
          <a:xfrm>
            <a:off x="962025" y="741363"/>
            <a:ext cx="4933950" cy="3700462"/>
          </a:xfrm>
          <a:ln/>
        </p:spPr>
      </p:sp>
      <p:sp>
        <p:nvSpPr>
          <p:cNvPr id="55300" name="Rectangle 3">
            <a:extLst>
              <a:ext uri="{FF2B5EF4-FFF2-40B4-BE49-F238E27FC236}">
                <a16:creationId xmlns:a16="http://schemas.microsoft.com/office/drawing/2014/main" id="{41024527-5B78-4640-863E-011CD8CCF2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FBA0AA3-35D2-484E-A862-5AAC1DED3FB7}"/>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22B57627-BC71-4FEC-80A0-E1159BD54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1326C280-EB65-453B-BD59-DD58DBAF60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AB6BC11-4139-45BE-A495-0A8E15519F1B}" type="slidenum">
              <a:rPr lang="de-DE" altLang="nl-BE" sz="1200"/>
              <a:pPr/>
              <a:t>3</a:t>
            </a:fld>
            <a:endParaRPr lang="de-DE" altLang="nl-BE" sz="1200"/>
          </a:p>
        </p:txBody>
      </p:sp>
      <p:sp>
        <p:nvSpPr>
          <p:cNvPr id="32771" name="Rectangle 2">
            <a:extLst>
              <a:ext uri="{FF2B5EF4-FFF2-40B4-BE49-F238E27FC236}">
                <a16:creationId xmlns:a16="http://schemas.microsoft.com/office/drawing/2014/main" id="{1BB6B5CB-544D-41A2-A463-FC59DE590A13}"/>
              </a:ext>
            </a:extLst>
          </p:cNvPr>
          <p:cNvSpPr>
            <a:spLocks noRot="1" noChangeArrowheads="1" noTextEdit="1"/>
          </p:cNvSpPr>
          <p:nvPr>
            <p:ph type="sldImg"/>
          </p:nvPr>
        </p:nvSpPr>
        <p:spPr>
          <a:xfrm>
            <a:off x="962025" y="741363"/>
            <a:ext cx="4933950" cy="3700462"/>
          </a:xfrm>
          <a:ln/>
        </p:spPr>
      </p:sp>
      <p:sp>
        <p:nvSpPr>
          <p:cNvPr id="32772" name="Rectangle 3">
            <a:extLst>
              <a:ext uri="{FF2B5EF4-FFF2-40B4-BE49-F238E27FC236}">
                <a16:creationId xmlns:a16="http://schemas.microsoft.com/office/drawing/2014/main" id="{8CB2620A-4A15-4FFA-9D46-A5B95A5F7A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2B04C61-466E-4116-9467-36CE8ED33766}"/>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98169D86-2625-49A4-A314-B930B788D6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FD8E99D-C5AC-4C43-B6F5-8B02C07BBDE6}"/>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75588772-0281-4889-9347-983716DC7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1D310BB9-9D04-4D1D-BDA8-42C9C6074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6980B8E-7C80-4294-B314-818B0E607E80}" type="slidenum">
              <a:rPr lang="de-DE" altLang="nl-BE" sz="1200"/>
              <a:pPr/>
              <a:t>6</a:t>
            </a:fld>
            <a:endParaRPr lang="de-DE" altLang="nl-BE" sz="1200"/>
          </a:p>
        </p:txBody>
      </p:sp>
      <p:sp>
        <p:nvSpPr>
          <p:cNvPr id="35843" name="Rectangle 2">
            <a:extLst>
              <a:ext uri="{FF2B5EF4-FFF2-40B4-BE49-F238E27FC236}">
                <a16:creationId xmlns:a16="http://schemas.microsoft.com/office/drawing/2014/main" id="{32D805CB-E5B7-412B-BBC2-C6C3CB9167A1}"/>
              </a:ext>
            </a:extLst>
          </p:cNvPr>
          <p:cNvSpPr>
            <a:spLocks noRot="1" noChangeArrowheads="1" noTextEdit="1"/>
          </p:cNvSpPr>
          <p:nvPr>
            <p:ph type="sldImg"/>
          </p:nvPr>
        </p:nvSpPr>
        <p:spPr>
          <a:xfrm>
            <a:off x="962025" y="741363"/>
            <a:ext cx="4933950" cy="3700462"/>
          </a:xfrm>
          <a:ln/>
        </p:spPr>
      </p:sp>
      <p:sp>
        <p:nvSpPr>
          <p:cNvPr id="35844" name="Rectangle 3">
            <a:extLst>
              <a:ext uri="{FF2B5EF4-FFF2-40B4-BE49-F238E27FC236}">
                <a16:creationId xmlns:a16="http://schemas.microsoft.com/office/drawing/2014/main" id="{31E610F0-5827-4D0E-9863-A63038CE07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52E06FE-4221-4E00-9F6A-3AA3BB061380}"/>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14B9F0B0-05B1-41D7-9C99-BAB3003702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B8D2F2D-DA5C-48E2-8371-54A9D43EA98F}"/>
              </a:ext>
            </a:extLst>
          </p:cNvPr>
          <p:cNvSpPr txBox="1">
            <a:spLocks noGrp="1" noChangeArrowheads="1"/>
          </p:cNvSpPr>
          <p:nvPr/>
        </p:nvSpPr>
        <p:spPr bwMode="auto">
          <a:xfrm>
            <a:off x="3884613" y="9377363"/>
            <a:ext cx="29718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1" tIns="45930" rIns="91861" bIns="45930" anchor="b"/>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4FD67076-AD28-4391-9711-F7EFA955ABA8}" type="slidenum">
              <a:rPr lang="de-DE" altLang="nl-BE" sz="1200"/>
              <a:pPr algn="r"/>
              <a:t>8</a:t>
            </a:fld>
            <a:endParaRPr lang="de-DE" altLang="nl-BE" sz="1200"/>
          </a:p>
        </p:txBody>
      </p:sp>
      <p:sp>
        <p:nvSpPr>
          <p:cNvPr id="37891" name="Rectangle 2">
            <a:extLst>
              <a:ext uri="{FF2B5EF4-FFF2-40B4-BE49-F238E27FC236}">
                <a16:creationId xmlns:a16="http://schemas.microsoft.com/office/drawing/2014/main" id="{D838ED08-8078-42FD-A6AA-313BD86A95EF}"/>
              </a:ext>
            </a:extLst>
          </p:cNvPr>
          <p:cNvSpPr>
            <a:spLocks noRot="1" noChangeArrowheads="1" noTextEdit="1"/>
          </p:cNvSpPr>
          <p:nvPr>
            <p:ph type="sldImg"/>
          </p:nvPr>
        </p:nvSpPr>
        <p:spPr>
          <a:xfrm>
            <a:off x="962025" y="741363"/>
            <a:ext cx="4933950" cy="3700462"/>
          </a:xfrm>
          <a:ln/>
        </p:spPr>
      </p:sp>
      <p:sp>
        <p:nvSpPr>
          <p:cNvPr id="37892" name="Rectangle 3">
            <a:extLst>
              <a:ext uri="{FF2B5EF4-FFF2-40B4-BE49-F238E27FC236}">
                <a16:creationId xmlns:a16="http://schemas.microsoft.com/office/drawing/2014/main" id="{A118670D-5726-4036-BF87-51CC803977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nl-BE" b="1">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E57C410-E20F-4DDD-9E41-D15A04BF02DB}"/>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C5783BFF-848D-4E67-B8F6-D12037AAF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858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354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292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10">
            <a:extLst>
              <a:ext uri="{FF2B5EF4-FFF2-40B4-BE49-F238E27FC236}">
                <a16:creationId xmlns:a16="http://schemas.microsoft.com/office/drawing/2014/main" id="{6091847D-95B4-44AA-9601-F5E83BA24D9C}"/>
              </a:ext>
            </a:extLst>
          </p:cNvPr>
          <p:cNvSpPr>
            <a:spLocks noGrp="1" noChangeArrowheads="1"/>
          </p:cNvSpPr>
          <p:nvPr>
            <p:ph type="sldNum" sz="quarter" idx="10"/>
          </p:nvPr>
        </p:nvSpPr>
        <p:spPr>
          <a:ln/>
        </p:spPr>
        <p:txBody>
          <a:bodyPr/>
          <a:lstStyle>
            <a:lvl1pPr>
              <a:defRPr/>
            </a:lvl1pPr>
          </a:lstStyle>
          <a:p>
            <a:fld id="{FEB03DF8-A6C3-4FDE-8352-B529597B07A0}" type="slidenum">
              <a:rPr lang="de-DE" altLang="nl-BE"/>
              <a:pPr/>
              <a:t>‹nr.›</a:t>
            </a:fld>
            <a:endParaRPr lang="de-DE" altLang="nl-BE"/>
          </a:p>
        </p:txBody>
      </p:sp>
    </p:spTree>
    <p:extLst>
      <p:ext uri="{BB962C8B-B14F-4D97-AF65-F5344CB8AC3E}">
        <p14:creationId xmlns:p14="http://schemas.microsoft.com/office/powerpoint/2010/main" val="419489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FC0C5C4B-320A-41B8-99D6-31BA8B1C357E}"/>
              </a:ext>
            </a:extLst>
          </p:cNvPr>
          <p:cNvSpPr>
            <a:spLocks noGrp="1" noChangeArrowheads="1"/>
          </p:cNvSpPr>
          <p:nvPr>
            <p:ph type="sldNum" sz="quarter" idx="10"/>
          </p:nvPr>
        </p:nvSpPr>
        <p:spPr>
          <a:ln/>
        </p:spPr>
        <p:txBody>
          <a:bodyPr/>
          <a:lstStyle>
            <a:lvl1pPr>
              <a:defRPr/>
            </a:lvl1pPr>
          </a:lstStyle>
          <a:p>
            <a:fld id="{E288A709-CDFA-4E93-9C21-BA7CADB2F269}" type="slidenum">
              <a:rPr lang="de-DE" altLang="nl-BE"/>
              <a:pPr/>
              <a:t>‹nr.›</a:t>
            </a:fld>
            <a:endParaRPr lang="de-DE" altLang="nl-BE"/>
          </a:p>
        </p:txBody>
      </p:sp>
    </p:spTree>
    <p:extLst>
      <p:ext uri="{BB962C8B-B14F-4D97-AF65-F5344CB8AC3E}">
        <p14:creationId xmlns:p14="http://schemas.microsoft.com/office/powerpoint/2010/main" val="193057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628C1718-798F-423E-8A20-A71AF512E9AF}"/>
              </a:ext>
            </a:extLst>
          </p:cNvPr>
          <p:cNvSpPr>
            <a:spLocks noGrp="1" noChangeArrowheads="1"/>
          </p:cNvSpPr>
          <p:nvPr>
            <p:ph type="sldNum" sz="quarter" idx="10"/>
          </p:nvPr>
        </p:nvSpPr>
        <p:spPr>
          <a:ln/>
        </p:spPr>
        <p:txBody>
          <a:bodyPr/>
          <a:lstStyle>
            <a:lvl1pPr>
              <a:defRPr/>
            </a:lvl1pPr>
          </a:lstStyle>
          <a:p>
            <a:fld id="{8845AD92-F7A3-4D92-8D09-BDA6DA2D5218}" type="slidenum">
              <a:rPr lang="de-DE" altLang="nl-BE"/>
              <a:pPr/>
              <a:t>‹nr.›</a:t>
            </a:fld>
            <a:endParaRPr lang="de-DE" altLang="nl-BE"/>
          </a:p>
        </p:txBody>
      </p:sp>
    </p:spTree>
    <p:extLst>
      <p:ext uri="{BB962C8B-B14F-4D97-AF65-F5344CB8AC3E}">
        <p14:creationId xmlns:p14="http://schemas.microsoft.com/office/powerpoint/2010/main" val="36018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0">
            <a:extLst>
              <a:ext uri="{FF2B5EF4-FFF2-40B4-BE49-F238E27FC236}">
                <a16:creationId xmlns:a16="http://schemas.microsoft.com/office/drawing/2014/main" id="{6120E2A1-DD4F-440E-8A44-B2DFEA7A4076}"/>
              </a:ext>
            </a:extLst>
          </p:cNvPr>
          <p:cNvSpPr>
            <a:spLocks noGrp="1" noChangeArrowheads="1"/>
          </p:cNvSpPr>
          <p:nvPr>
            <p:ph type="sldNum" sz="quarter" idx="10"/>
          </p:nvPr>
        </p:nvSpPr>
        <p:spPr>
          <a:ln/>
        </p:spPr>
        <p:txBody>
          <a:bodyPr/>
          <a:lstStyle>
            <a:lvl1pPr>
              <a:defRPr/>
            </a:lvl1pPr>
          </a:lstStyle>
          <a:p>
            <a:fld id="{624B9BF1-6732-4DD5-9B8C-254E8E8410FC}" type="slidenum">
              <a:rPr lang="de-DE" altLang="nl-BE"/>
              <a:pPr/>
              <a:t>‹nr.›</a:t>
            </a:fld>
            <a:endParaRPr lang="de-DE" altLang="nl-BE"/>
          </a:p>
        </p:txBody>
      </p:sp>
    </p:spTree>
    <p:extLst>
      <p:ext uri="{BB962C8B-B14F-4D97-AF65-F5344CB8AC3E}">
        <p14:creationId xmlns:p14="http://schemas.microsoft.com/office/powerpoint/2010/main" val="313894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0">
            <a:extLst>
              <a:ext uri="{FF2B5EF4-FFF2-40B4-BE49-F238E27FC236}">
                <a16:creationId xmlns:a16="http://schemas.microsoft.com/office/drawing/2014/main" id="{6EA996B7-1A02-429E-A5BC-E48089209BB2}"/>
              </a:ext>
            </a:extLst>
          </p:cNvPr>
          <p:cNvSpPr>
            <a:spLocks noGrp="1" noChangeArrowheads="1"/>
          </p:cNvSpPr>
          <p:nvPr>
            <p:ph type="sldNum" sz="quarter" idx="10"/>
          </p:nvPr>
        </p:nvSpPr>
        <p:spPr>
          <a:ln/>
        </p:spPr>
        <p:txBody>
          <a:bodyPr/>
          <a:lstStyle>
            <a:lvl1pPr>
              <a:defRPr/>
            </a:lvl1pPr>
          </a:lstStyle>
          <a:p>
            <a:fld id="{7F26675E-298C-447D-A12A-E8A865BF01D2}" type="slidenum">
              <a:rPr lang="de-DE" altLang="nl-BE"/>
              <a:pPr/>
              <a:t>‹nr.›</a:t>
            </a:fld>
            <a:endParaRPr lang="de-DE" altLang="nl-BE"/>
          </a:p>
        </p:txBody>
      </p:sp>
    </p:spTree>
    <p:extLst>
      <p:ext uri="{BB962C8B-B14F-4D97-AF65-F5344CB8AC3E}">
        <p14:creationId xmlns:p14="http://schemas.microsoft.com/office/powerpoint/2010/main" val="163826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Rectangle 10">
            <a:extLst>
              <a:ext uri="{FF2B5EF4-FFF2-40B4-BE49-F238E27FC236}">
                <a16:creationId xmlns:a16="http://schemas.microsoft.com/office/drawing/2014/main" id="{4CC6D07A-F615-4CA9-9A7B-41438A0BC2D6}"/>
              </a:ext>
            </a:extLst>
          </p:cNvPr>
          <p:cNvSpPr>
            <a:spLocks noGrp="1" noChangeArrowheads="1"/>
          </p:cNvSpPr>
          <p:nvPr>
            <p:ph type="sldNum" sz="quarter" idx="10"/>
          </p:nvPr>
        </p:nvSpPr>
        <p:spPr>
          <a:ln/>
        </p:spPr>
        <p:txBody>
          <a:bodyPr/>
          <a:lstStyle>
            <a:lvl1pPr>
              <a:defRPr/>
            </a:lvl1pPr>
          </a:lstStyle>
          <a:p>
            <a:fld id="{7A2A6482-B9E6-479B-8257-111C3DEAC9C6}" type="slidenum">
              <a:rPr lang="de-DE" altLang="nl-BE"/>
              <a:pPr/>
              <a:t>‹nr.›</a:t>
            </a:fld>
            <a:endParaRPr lang="de-DE" altLang="nl-BE"/>
          </a:p>
        </p:txBody>
      </p:sp>
    </p:spTree>
    <p:extLst>
      <p:ext uri="{BB962C8B-B14F-4D97-AF65-F5344CB8AC3E}">
        <p14:creationId xmlns:p14="http://schemas.microsoft.com/office/powerpoint/2010/main" val="3042001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FC2E3E5-30AF-4DA1-BB66-1CAA0D8613E0}"/>
              </a:ext>
            </a:extLst>
          </p:cNvPr>
          <p:cNvSpPr>
            <a:spLocks noGrp="1" noChangeArrowheads="1"/>
          </p:cNvSpPr>
          <p:nvPr>
            <p:ph type="sldNum" sz="quarter" idx="10"/>
          </p:nvPr>
        </p:nvSpPr>
        <p:spPr>
          <a:ln/>
        </p:spPr>
        <p:txBody>
          <a:bodyPr/>
          <a:lstStyle>
            <a:lvl1pPr>
              <a:defRPr/>
            </a:lvl1pPr>
          </a:lstStyle>
          <a:p>
            <a:fld id="{10197701-D024-46EA-8EED-2EB92E7C4A61}" type="slidenum">
              <a:rPr lang="de-DE" altLang="nl-BE"/>
              <a:pPr/>
              <a:t>‹nr.›</a:t>
            </a:fld>
            <a:endParaRPr lang="de-DE" altLang="nl-BE"/>
          </a:p>
        </p:txBody>
      </p:sp>
    </p:spTree>
    <p:extLst>
      <p:ext uri="{BB962C8B-B14F-4D97-AF65-F5344CB8AC3E}">
        <p14:creationId xmlns:p14="http://schemas.microsoft.com/office/powerpoint/2010/main" val="941485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24811E09-CE22-4670-A817-FCA92E9E14D6}"/>
              </a:ext>
            </a:extLst>
          </p:cNvPr>
          <p:cNvSpPr>
            <a:spLocks noGrp="1" noChangeArrowheads="1"/>
          </p:cNvSpPr>
          <p:nvPr>
            <p:ph type="sldNum" sz="quarter" idx="10"/>
          </p:nvPr>
        </p:nvSpPr>
        <p:spPr>
          <a:ln/>
        </p:spPr>
        <p:txBody>
          <a:bodyPr/>
          <a:lstStyle>
            <a:lvl1pPr>
              <a:defRPr/>
            </a:lvl1pPr>
          </a:lstStyle>
          <a:p>
            <a:fld id="{34A39B6B-00B5-490A-9243-CF33EC34FEBA}" type="slidenum">
              <a:rPr lang="de-DE" altLang="nl-BE"/>
              <a:pPr/>
              <a:t>‹nr.›</a:t>
            </a:fld>
            <a:endParaRPr lang="de-DE" altLang="nl-BE"/>
          </a:p>
        </p:txBody>
      </p:sp>
    </p:spTree>
    <p:extLst>
      <p:ext uri="{BB962C8B-B14F-4D97-AF65-F5344CB8AC3E}">
        <p14:creationId xmlns:p14="http://schemas.microsoft.com/office/powerpoint/2010/main" val="27769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568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C103506D-682B-4706-9417-40A53C4EE015}"/>
              </a:ext>
            </a:extLst>
          </p:cNvPr>
          <p:cNvSpPr>
            <a:spLocks noGrp="1" noChangeArrowheads="1"/>
          </p:cNvSpPr>
          <p:nvPr>
            <p:ph type="sldNum" sz="quarter" idx="10"/>
          </p:nvPr>
        </p:nvSpPr>
        <p:spPr>
          <a:ln/>
        </p:spPr>
        <p:txBody>
          <a:bodyPr/>
          <a:lstStyle>
            <a:lvl1pPr>
              <a:defRPr/>
            </a:lvl1pPr>
          </a:lstStyle>
          <a:p>
            <a:fld id="{9A0A7447-F0B8-4F1F-B91F-7FF968CD7741}" type="slidenum">
              <a:rPr lang="de-DE" altLang="nl-BE"/>
              <a:pPr/>
              <a:t>‹nr.›</a:t>
            </a:fld>
            <a:endParaRPr lang="de-DE" altLang="nl-BE"/>
          </a:p>
        </p:txBody>
      </p:sp>
    </p:spTree>
    <p:extLst>
      <p:ext uri="{BB962C8B-B14F-4D97-AF65-F5344CB8AC3E}">
        <p14:creationId xmlns:p14="http://schemas.microsoft.com/office/powerpoint/2010/main" val="1873774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9A480913-2853-4410-B5EA-57AAE69506DF}"/>
              </a:ext>
            </a:extLst>
          </p:cNvPr>
          <p:cNvSpPr>
            <a:spLocks noGrp="1" noChangeArrowheads="1"/>
          </p:cNvSpPr>
          <p:nvPr>
            <p:ph type="sldNum" sz="quarter" idx="10"/>
          </p:nvPr>
        </p:nvSpPr>
        <p:spPr>
          <a:ln/>
        </p:spPr>
        <p:txBody>
          <a:bodyPr/>
          <a:lstStyle>
            <a:lvl1pPr>
              <a:defRPr/>
            </a:lvl1pPr>
          </a:lstStyle>
          <a:p>
            <a:fld id="{F030E95A-2464-47E3-9791-27DFBD1D2062}" type="slidenum">
              <a:rPr lang="de-DE" altLang="nl-BE"/>
              <a:pPr/>
              <a:t>‹nr.›</a:t>
            </a:fld>
            <a:endParaRPr lang="de-DE" altLang="nl-BE"/>
          </a:p>
        </p:txBody>
      </p:sp>
    </p:spTree>
    <p:extLst>
      <p:ext uri="{BB962C8B-B14F-4D97-AF65-F5344CB8AC3E}">
        <p14:creationId xmlns:p14="http://schemas.microsoft.com/office/powerpoint/2010/main" val="1677844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
            <a:extLst>
              <a:ext uri="{FF2B5EF4-FFF2-40B4-BE49-F238E27FC236}">
                <a16:creationId xmlns:a16="http://schemas.microsoft.com/office/drawing/2014/main" id="{9364259F-B046-43D8-B899-4FD688EF0A86}"/>
              </a:ext>
            </a:extLst>
          </p:cNvPr>
          <p:cNvSpPr>
            <a:spLocks noGrp="1" noChangeArrowheads="1"/>
          </p:cNvSpPr>
          <p:nvPr>
            <p:ph type="sldNum" sz="quarter" idx="10"/>
          </p:nvPr>
        </p:nvSpPr>
        <p:spPr>
          <a:ln/>
        </p:spPr>
        <p:txBody>
          <a:bodyPr/>
          <a:lstStyle>
            <a:lvl1pPr>
              <a:defRPr/>
            </a:lvl1pPr>
          </a:lstStyle>
          <a:p>
            <a:fld id="{42B5A508-A989-4D29-9DB5-D6FD53785A80}" type="slidenum">
              <a:rPr lang="de-DE" altLang="nl-BE"/>
              <a:pPr/>
              <a:t>‹nr.›</a:t>
            </a:fld>
            <a:endParaRPr lang="de-DE" altLang="nl-BE"/>
          </a:p>
        </p:txBody>
      </p:sp>
    </p:spTree>
    <p:extLst>
      <p:ext uri="{BB962C8B-B14F-4D97-AF65-F5344CB8AC3E}">
        <p14:creationId xmlns:p14="http://schemas.microsoft.com/office/powerpoint/2010/main" val="2321143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0">
            <a:extLst>
              <a:ext uri="{FF2B5EF4-FFF2-40B4-BE49-F238E27FC236}">
                <a16:creationId xmlns:a16="http://schemas.microsoft.com/office/drawing/2014/main" id="{1047ED9B-951A-4728-9F39-19FF05D03A4D}"/>
              </a:ext>
            </a:extLst>
          </p:cNvPr>
          <p:cNvSpPr>
            <a:spLocks noGrp="1" noChangeArrowheads="1"/>
          </p:cNvSpPr>
          <p:nvPr>
            <p:ph type="sldNum" sz="quarter" idx="10"/>
          </p:nvPr>
        </p:nvSpPr>
        <p:spPr>
          <a:ln/>
        </p:spPr>
        <p:txBody>
          <a:bodyPr/>
          <a:lstStyle>
            <a:lvl1pPr>
              <a:defRPr/>
            </a:lvl1pPr>
          </a:lstStyle>
          <a:p>
            <a:fld id="{BC5A4BC7-5586-4CEE-9835-F4946E61DD2E}" type="slidenum">
              <a:rPr lang="de-DE" altLang="nl-BE"/>
              <a:pPr/>
              <a:t>‹nr.›</a:t>
            </a:fld>
            <a:endParaRPr lang="de-DE" altLang="nl-BE"/>
          </a:p>
        </p:txBody>
      </p:sp>
    </p:spTree>
    <p:extLst>
      <p:ext uri="{BB962C8B-B14F-4D97-AF65-F5344CB8AC3E}">
        <p14:creationId xmlns:p14="http://schemas.microsoft.com/office/powerpoint/2010/main" val="405946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9853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28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280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7300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8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971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96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PPT-Titel_EAC">
            <a:extLst>
              <a:ext uri="{FF2B5EF4-FFF2-40B4-BE49-F238E27FC236}">
                <a16:creationId xmlns:a16="http://schemas.microsoft.com/office/drawing/2014/main" id="{A2C6B3BA-A856-453E-AB2B-8344EB9BFE6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4">
            <a:extLst>
              <a:ext uri="{FF2B5EF4-FFF2-40B4-BE49-F238E27FC236}">
                <a16:creationId xmlns:a16="http://schemas.microsoft.com/office/drawing/2014/main" id="{DD4E264C-526D-421B-872F-8E418A81D959}"/>
              </a:ext>
            </a:extLst>
          </p:cNvPr>
          <p:cNvSpPr txBox="1">
            <a:spLocks noChangeArrowheads="1"/>
          </p:cNvSpPr>
          <p:nvPr userDrawn="1"/>
        </p:nvSpPr>
        <p:spPr bwMode="auto">
          <a:xfrm>
            <a:off x="7858125" y="6324600"/>
            <a:ext cx="1257300" cy="260350"/>
          </a:xfrm>
          <a:prstGeom prst="rect">
            <a:avLst/>
          </a:prstGeom>
          <a:noFill/>
          <a:ln w="9525">
            <a:noFill/>
            <a:miter lim="800000"/>
            <a:headEnd/>
            <a:tailEnd/>
          </a:ln>
          <a:effectLst/>
        </p:spPr>
        <p:txBody>
          <a:bodyPr anchor="ctr">
            <a:spAutoFit/>
          </a:bodyPr>
          <a:lstStyle/>
          <a:p>
            <a:pPr>
              <a:defRPr/>
            </a:pPr>
            <a:r>
              <a:rPr lang="de-DE" sz="1100">
                <a:solidFill>
                  <a:schemeClr val="bg1"/>
                </a:solidFill>
                <a:latin typeface="Tahoma" pitchFamily="34" charset="0"/>
              </a:rPr>
              <a:t>ecdc.europa.eu</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7" descr="PPT-Innen_EAC">
            <a:extLst>
              <a:ext uri="{FF2B5EF4-FFF2-40B4-BE49-F238E27FC236}">
                <a16:creationId xmlns:a16="http://schemas.microsoft.com/office/drawing/2014/main" id="{95B7A6BE-9C1F-4D35-BF71-124CD94160E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0">
            <a:extLst>
              <a:ext uri="{FF2B5EF4-FFF2-40B4-BE49-F238E27FC236}">
                <a16:creationId xmlns:a16="http://schemas.microsoft.com/office/drawing/2014/main" id="{1AED7B29-C4CA-41E6-A212-6686DF3B67F6}"/>
              </a:ext>
            </a:extLst>
          </p:cNvPr>
          <p:cNvSpPr>
            <a:spLocks noGrp="1" noChangeArrowheads="1"/>
          </p:cNvSpPr>
          <p:nvPr>
            <p:ph type="sldNum" sz="quarter" idx="4"/>
          </p:nvPr>
        </p:nvSpPr>
        <p:spPr bwMode="auto">
          <a:xfrm>
            <a:off x="6742113" y="6481763"/>
            <a:ext cx="2133600" cy="4143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latin typeface="Tahoma" panose="020B0604030504040204" pitchFamily="34" charset="0"/>
              </a:defRPr>
            </a:lvl1pPr>
          </a:lstStyle>
          <a:p>
            <a:fld id="{12938227-EEE8-49B4-95FC-F080F8153E48}" type="slidenum">
              <a:rPr lang="de-DE" altLang="nl-BE"/>
              <a:pPr/>
              <a:t>‹nr.›</a:t>
            </a:fld>
            <a:endParaRPr lang="de-DE" altLang="nl-BE"/>
          </a:p>
        </p:txBody>
      </p:sp>
      <p:sp>
        <p:nvSpPr>
          <p:cNvPr id="6156" name="Rectangle 12">
            <a:extLst>
              <a:ext uri="{FF2B5EF4-FFF2-40B4-BE49-F238E27FC236}">
                <a16:creationId xmlns:a16="http://schemas.microsoft.com/office/drawing/2014/main" id="{ABB1FC09-B3D8-41ED-B775-E068B14936D7}"/>
              </a:ext>
            </a:extLst>
          </p:cNvPr>
          <p:cNvSpPr>
            <a:spLocks noChangeArrowheads="1"/>
          </p:cNvSpPr>
          <p:nvPr/>
        </p:nvSpPr>
        <p:spPr bwMode="auto">
          <a:xfrm>
            <a:off x="827088" y="179388"/>
            <a:ext cx="2133600" cy="414337"/>
          </a:xfrm>
          <a:prstGeom prst="rect">
            <a:avLst/>
          </a:prstGeom>
          <a:noFill/>
          <a:ln w="9525">
            <a:noFill/>
            <a:miter lim="800000"/>
            <a:headEnd/>
            <a:tailEnd/>
          </a:ln>
          <a:effectLst/>
        </p:spPr>
        <p:txBody>
          <a:bodyPr lIns="0" tIns="0" rIns="0" bIns="0"/>
          <a:lstStyle/>
          <a:p>
            <a:pPr>
              <a:defRPr/>
            </a:pPr>
            <a:endParaRPr lang="en-GB" sz="1000" b="1">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ec.europa.eu/education/index_en.ht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mailto:julie.fionda@ec.europa.e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a:extLst>
              <a:ext uri="{FF2B5EF4-FFF2-40B4-BE49-F238E27FC236}">
                <a16:creationId xmlns:a16="http://schemas.microsoft.com/office/drawing/2014/main" id="{204F3A9C-74F3-4E4D-8491-790808BE743B}"/>
              </a:ext>
            </a:extLst>
          </p:cNvPr>
          <p:cNvSpPr txBox="1">
            <a:spLocks noChangeArrowheads="1"/>
          </p:cNvSpPr>
          <p:nvPr/>
        </p:nvSpPr>
        <p:spPr bwMode="auto">
          <a:xfrm>
            <a:off x="717550" y="5243513"/>
            <a:ext cx="8096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nl-BE" sz="2000" b="1">
                <a:solidFill>
                  <a:srgbClr val="0F218B"/>
                </a:solidFill>
                <a:latin typeface="Tahoma" panose="020B0604030504040204" pitchFamily="34" charset="0"/>
              </a:rPr>
              <a:t>Conference on the future of the European Universities after Bologna, 13 December 2010, Brussels</a:t>
            </a:r>
          </a:p>
          <a:p>
            <a:r>
              <a:rPr lang="de-DE" altLang="nl-BE" sz="2000">
                <a:solidFill>
                  <a:srgbClr val="000000"/>
                </a:solidFill>
                <a:latin typeface="Tahoma" panose="020B0604030504040204" pitchFamily="34" charset="0"/>
              </a:rPr>
              <a:t>Sophia Eriksson Waterschoot</a:t>
            </a:r>
          </a:p>
          <a:p>
            <a:r>
              <a:rPr lang="de-DE" altLang="nl-BE" sz="2000">
                <a:solidFill>
                  <a:srgbClr val="000000"/>
                </a:solidFill>
                <a:latin typeface="Tahoma" panose="020B0604030504040204" pitchFamily="34" charset="0"/>
              </a:rPr>
              <a:t>European Commission – Unit for Higher Education Policy and Erasmus</a:t>
            </a:r>
          </a:p>
        </p:txBody>
      </p:sp>
      <p:sp>
        <p:nvSpPr>
          <p:cNvPr id="3075" name="Rectangle 18">
            <a:extLst>
              <a:ext uri="{FF2B5EF4-FFF2-40B4-BE49-F238E27FC236}">
                <a16:creationId xmlns:a16="http://schemas.microsoft.com/office/drawing/2014/main" id="{E941A289-0037-4F65-B1D5-4BE234E80F1D}"/>
              </a:ext>
            </a:extLst>
          </p:cNvPr>
          <p:cNvSpPr>
            <a:spLocks noChangeArrowheads="1"/>
          </p:cNvSpPr>
          <p:nvPr/>
        </p:nvSpPr>
        <p:spPr bwMode="auto">
          <a:xfrm>
            <a:off x="911225" y="2324100"/>
            <a:ext cx="82327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en-GB" altLang="nl-BE" sz="4000" b="1">
                <a:solidFill>
                  <a:srgbClr val="003A80"/>
                </a:solidFill>
                <a:latin typeface="Arial" panose="020B0604020202020204" pitchFamily="34" charset="0"/>
                <a:cs typeface="Arial" panose="020B0604020202020204" pitchFamily="34" charset="0"/>
              </a:rPr>
              <a:t>European Perspective: </a:t>
            </a:r>
          </a:p>
          <a:p>
            <a:pPr algn="ctr"/>
            <a:r>
              <a:rPr lang="en-GB" altLang="nl-BE" sz="4000" b="1">
                <a:solidFill>
                  <a:schemeClr val="accent2"/>
                </a:solidFill>
                <a:latin typeface="Arial" panose="020B0604020202020204" pitchFamily="34" charset="0"/>
                <a:cs typeface="Arial" panose="020B0604020202020204" pitchFamily="34" charset="0"/>
              </a:rPr>
              <a:t>Youth on the Move and EU </a:t>
            </a:r>
            <a:r>
              <a:rPr lang="en-GB" altLang="nl-BE" sz="4000" b="1">
                <a:solidFill>
                  <a:schemeClr val="bg1"/>
                </a:solidFill>
                <a:latin typeface="Arial" panose="020B0604020202020204" pitchFamily="34" charset="0"/>
                <a:cs typeface="Arial" panose="020B0604020202020204" pitchFamily="34" charset="0"/>
              </a:rPr>
              <a:t>Modernisation Agenda for Higher </a:t>
            </a:r>
            <a:r>
              <a:rPr lang="en-GB" altLang="nl-BE" sz="4000" b="1">
                <a:solidFill>
                  <a:srgbClr val="003A80"/>
                </a:solidFill>
                <a:latin typeface="Arial" panose="020B0604020202020204" pitchFamily="34" charset="0"/>
                <a:cs typeface="Arial" panose="020B0604020202020204" pitchFamily="34" charset="0"/>
              </a:rPr>
              <a:t>Education </a:t>
            </a:r>
            <a:br>
              <a:rPr lang="en-GB" altLang="nl-BE" sz="4000" b="1">
                <a:solidFill>
                  <a:srgbClr val="003A80"/>
                </a:solidFill>
                <a:latin typeface="Arial" panose="020B0604020202020204" pitchFamily="34" charset="0"/>
                <a:cs typeface="Arial" panose="020B0604020202020204" pitchFamily="34" charset="0"/>
              </a:rPr>
            </a:br>
            <a:endParaRPr lang="en-GB" altLang="nl-BE" sz="900" b="1">
              <a:solidFill>
                <a:srgbClr val="003A80"/>
              </a:solidFill>
              <a:latin typeface="Arial" panose="020B0604020202020204" pitchFamily="34" charset="0"/>
              <a:cs typeface="Arial" panose="020B0604020202020204" pitchFamily="34" charset="0"/>
            </a:endParaRPr>
          </a:p>
          <a:p>
            <a:pPr algn="ctr"/>
            <a:r>
              <a:rPr lang="en-GB" altLang="nl-BE" sz="2000" b="1">
                <a:solidFill>
                  <a:schemeClr val="bg1"/>
                </a:solidFill>
                <a:latin typeface="Arial" panose="020B0604020202020204" pitchFamily="34" charset="0"/>
                <a:cs typeface="Arial" panose="020B0604020202020204" pitchFamily="34" charset="0"/>
              </a:rPr>
              <a:t>Jerusalem, 24-25 November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E485CD51-97DC-4BE0-B5A4-C94E050EE207}"/>
              </a:ext>
            </a:extLst>
          </p:cNvPr>
          <p:cNvSpPr txBox="1">
            <a:spLocks noGrp="1"/>
          </p:cNvSpPr>
          <p:nvPr/>
        </p:nvSpPr>
        <p:spPr bwMode="auto">
          <a:xfrm>
            <a:off x="6742113" y="6481763"/>
            <a:ext cx="2133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083C3B55-065C-4285-B0E2-134ACD5A7632}" type="slidenum">
              <a:rPr lang="de-DE" altLang="nl-BE" sz="1400">
                <a:latin typeface="Tahoma" panose="020B0604030504040204" pitchFamily="34" charset="0"/>
              </a:rPr>
              <a:pPr algn="r"/>
              <a:t>10</a:t>
            </a:fld>
            <a:endParaRPr lang="de-DE" altLang="nl-BE" sz="1400">
              <a:latin typeface="Tahoma" panose="020B0604030504040204" pitchFamily="34" charset="0"/>
            </a:endParaRPr>
          </a:p>
        </p:txBody>
      </p:sp>
      <p:sp>
        <p:nvSpPr>
          <p:cNvPr id="12291" name="Rectangle 2">
            <a:extLst>
              <a:ext uri="{FF2B5EF4-FFF2-40B4-BE49-F238E27FC236}">
                <a16:creationId xmlns:a16="http://schemas.microsoft.com/office/drawing/2014/main" id="{6D226B2A-BD65-46A7-BEA8-7B0AA1A9CDE6}"/>
              </a:ext>
            </a:extLst>
          </p:cNvPr>
          <p:cNvSpPr>
            <a:spLocks noGrp="1" noChangeArrowheads="1"/>
          </p:cNvSpPr>
          <p:nvPr>
            <p:ph type="title" idx="4294967295"/>
          </p:nvPr>
        </p:nvSpPr>
        <p:spPr bwMode="auto">
          <a:xfrm>
            <a:off x="444500" y="8207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sz="2800" b="1">
                <a:solidFill>
                  <a:srgbClr val="003A80"/>
                </a:solidFill>
                <a:latin typeface="Tahoma" panose="020B0604030504040204" pitchFamily="34" charset="0"/>
              </a:rPr>
              <a:t>Europe 2020 Benchmarks </a:t>
            </a:r>
          </a:p>
        </p:txBody>
      </p:sp>
      <p:sp>
        <p:nvSpPr>
          <p:cNvPr id="12292" name="Rectangle 3">
            <a:extLst>
              <a:ext uri="{FF2B5EF4-FFF2-40B4-BE49-F238E27FC236}">
                <a16:creationId xmlns:a16="http://schemas.microsoft.com/office/drawing/2014/main" id="{4655D5D1-3099-434E-AFB3-67EA43AC472D}"/>
              </a:ext>
            </a:extLst>
          </p:cNvPr>
          <p:cNvSpPr>
            <a:spLocks noGrp="1" noChangeArrowheads="1"/>
          </p:cNvSpPr>
          <p:nvPr>
            <p:ph type="body" idx="4294967295"/>
          </p:nvPr>
        </p:nvSpPr>
        <p:spPr bwMode="auto">
          <a:xfrm>
            <a:off x="457200" y="1346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endParaRPr lang="en-GB" altLang="nl-BE" sz="2000">
              <a:solidFill>
                <a:srgbClr val="003A80"/>
              </a:solidFill>
              <a:latin typeface="Tahoma" panose="020B0604030504040204" pitchFamily="34" charset="0"/>
            </a:endParaRPr>
          </a:p>
          <a:p>
            <a:pPr>
              <a:lnSpc>
                <a:spcPct val="80000"/>
              </a:lnSpc>
            </a:pPr>
            <a:r>
              <a:rPr lang="en-GB" altLang="nl-BE" sz="2000" b="1">
                <a:solidFill>
                  <a:srgbClr val="003A80"/>
                </a:solidFill>
                <a:latin typeface="Tahoma" panose="020B0604030504040204" pitchFamily="34" charset="0"/>
                <a:sym typeface="Symbol" panose="05050102010706020507" pitchFamily="18" charset="2"/>
              </a:rPr>
              <a:t>Education</a:t>
            </a:r>
            <a:r>
              <a:rPr lang="en-GB" altLang="nl-BE" sz="2000">
                <a:solidFill>
                  <a:srgbClr val="003A80"/>
                </a:solidFill>
                <a:latin typeface="Tahoma" panose="020B0604030504040204" pitchFamily="34" charset="0"/>
                <a:sym typeface="Symbol" panose="05050102010706020507" pitchFamily="18" charset="2"/>
              </a:rPr>
              <a:t>: </a:t>
            </a:r>
          </a:p>
          <a:p>
            <a:pPr lvl="1">
              <a:lnSpc>
                <a:spcPct val="80000"/>
              </a:lnSpc>
            </a:pPr>
            <a:r>
              <a:rPr lang="en-GB" altLang="nl-BE" sz="2000">
                <a:solidFill>
                  <a:srgbClr val="003A80"/>
                </a:solidFill>
                <a:latin typeface="Tahoma" panose="020B0604030504040204" pitchFamily="34" charset="0"/>
                <a:sym typeface="Wingdings 3" panose="05040102010807070707" pitchFamily="18" charset="2"/>
              </a:rPr>
              <a:t></a:t>
            </a:r>
            <a:r>
              <a:rPr lang="en-GB" altLang="nl-BE" sz="2000">
                <a:solidFill>
                  <a:srgbClr val="003A80"/>
                </a:solidFill>
                <a:latin typeface="Tahoma" panose="020B0604030504040204" pitchFamily="34" charset="0"/>
              </a:rPr>
              <a:t> the share of early school leavers to 10% (currently 14%)</a:t>
            </a:r>
          </a:p>
          <a:p>
            <a:pPr lvl="1">
              <a:lnSpc>
                <a:spcPct val="80000"/>
              </a:lnSpc>
            </a:pPr>
            <a:r>
              <a:rPr lang="en-GB" altLang="nl-BE" sz="2000">
                <a:solidFill>
                  <a:srgbClr val="FF0000"/>
                </a:solidFill>
                <a:latin typeface="Tahoma" panose="020B0604030504040204" pitchFamily="34" charset="0"/>
                <a:sym typeface="Wingdings 3" panose="05040102010807070707" pitchFamily="18" charset="2"/>
              </a:rPr>
              <a:t></a:t>
            </a:r>
            <a:r>
              <a:rPr lang="en-GB" altLang="nl-BE" sz="2000">
                <a:solidFill>
                  <a:srgbClr val="FF0000"/>
                </a:solidFill>
                <a:latin typeface="Tahoma" panose="020B0604030504040204" pitchFamily="34" charset="0"/>
              </a:rPr>
              <a:t> increase the share of the population aged 30–34 having completed tertiary education to at least 40% (currently 32%) </a:t>
            </a:r>
          </a:p>
          <a:p>
            <a:pPr>
              <a:lnSpc>
                <a:spcPct val="80000"/>
              </a:lnSpc>
            </a:pPr>
            <a:endParaRPr lang="en-GB" altLang="nl-BE" sz="2000">
              <a:solidFill>
                <a:srgbClr val="69AE23"/>
              </a:solidFill>
              <a:latin typeface="Tahoma" panose="020B0604030504040204" pitchFamily="34" charset="0"/>
            </a:endParaRPr>
          </a:p>
          <a:p>
            <a:pPr>
              <a:lnSpc>
                <a:spcPct val="80000"/>
              </a:lnSpc>
            </a:pPr>
            <a:r>
              <a:rPr lang="en-GB" altLang="nl-BE" sz="1800" b="1">
                <a:solidFill>
                  <a:srgbClr val="003A80"/>
                </a:solidFill>
                <a:latin typeface="Tahoma" panose="020B0604030504040204" pitchFamily="34" charset="0"/>
              </a:rPr>
              <a:t>Employment</a:t>
            </a:r>
            <a:r>
              <a:rPr lang="en-GB" altLang="nl-BE" sz="1800">
                <a:solidFill>
                  <a:srgbClr val="003A80"/>
                </a:solidFill>
                <a:latin typeface="Tahoma" panose="020B0604030504040204" pitchFamily="34" charset="0"/>
              </a:rPr>
              <a:t>: </a:t>
            </a:r>
            <a:r>
              <a:rPr lang="en-GB" altLang="nl-BE" sz="2400">
                <a:solidFill>
                  <a:srgbClr val="003A80"/>
                </a:solidFill>
                <a:latin typeface="Tahoma" panose="020B0604030504040204" pitchFamily="34" charset="0"/>
                <a:sym typeface="Wingdings 3" panose="05040102010807070707" pitchFamily="18" charset="2"/>
              </a:rPr>
              <a:t></a:t>
            </a:r>
            <a:r>
              <a:rPr lang="en-GB" altLang="nl-BE" sz="1800">
                <a:solidFill>
                  <a:srgbClr val="003A80"/>
                </a:solidFill>
                <a:latin typeface="Tahoma" panose="020B0604030504040204" pitchFamily="34" charset="0"/>
              </a:rPr>
              <a:t> employment rate to &gt; 75% </a:t>
            </a:r>
          </a:p>
          <a:p>
            <a:pPr>
              <a:lnSpc>
                <a:spcPct val="80000"/>
              </a:lnSpc>
            </a:pPr>
            <a:r>
              <a:rPr lang="en-GB" altLang="nl-BE" sz="1800" b="1">
                <a:solidFill>
                  <a:srgbClr val="003A80"/>
                </a:solidFill>
                <a:latin typeface="Tahoma" panose="020B0604030504040204" pitchFamily="34" charset="0"/>
              </a:rPr>
              <a:t>Research and development</a:t>
            </a:r>
            <a:r>
              <a:rPr lang="en-GB" altLang="nl-BE" sz="1800">
                <a:solidFill>
                  <a:srgbClr val="003A80"/>
                </a:solidFill>
                <a:latin typeface="Tahoma" panose="020B0604030504040204" pitchFamily="34" charset="0"/>
              </a:rPr>
              <a:t>: </a:t>
            </a:r>
            <a:r>
              <a:rPr lang="en-GB" altLang="nl-BE" sz="2400">
                <a:solidFill>
                  <a:srgbClr val="FF0000"/>
                </a:solidFill>
                <a:latin typeface="Tahoma" panose="020B0604030504040204" pitchFamily="34" charset="0"/>
                <a:sym typeface="Wingdings 3" panose="05040102010807070707" pitchFamily="18" charset="2"/>
              </a:rPr>
              <a:t></a:t>
            </a:r>
            <a:r>
              <a:rPr lang="en-GB" altLang="nl-BE" sz="1800">
                <a:solidFill>
                  <a:srgbClr val="FF0000"/>
                </a:solidFill>
                <a:latin typeface="Tahoma" panose="020B0604030504040204" pitchFamily="34" charset="0"/>
              </a:rPr>
              <a:t> investment in to 3% of GDP</a:t>
            </a:r>
          </a:p>
          <a:p>
            <a:pPr>
              <a:lnSpc>
                <a:spcPct val="80000"/>
              </a:lnSpc>
            </a:pPr>
            <a:r>
              <a:rPr lang="en-GB" altLang="nl-BE" sz="1800" b="1">
                <a:solidFill>
                  <a:srgbClr val="003A80"/>
                </a:solidFill>
                <a:latin typeface="Tahoma" panose="020B0604030504040204" pitchFamily="34" charset="0"/>
                <a:sym typeface="Symbol" panose="05050102010706020507" pitchFamily="18" charset="2"/>
              </a:rPr>
              <a:t>Energy</a:t>
            </a:r>
            <a:r>
              <a:rPr lang="en-GB" altLang="nl-BE" sz="1800">
                <a:solidFill>
                  <a:srgbClr val="003A80"/>
                </a:solidFill>
                <a:latin typeface="Tahoma" panose="020B0604030504040204" pitchFamily="34" charset="0"/>
                <a:sym typeface="Symbol" panose="05050102010706020507" pitchFamily="18" charset="2"/>
              </a:rPr>
              <a:t>: </a:t>
            </a:r>
            <a:r>
              <a:rPr lang="en-GB" altLang="nl-BE" sz="2400">
                <a:solidFill>
                  <a:srgbClr val="003A80"/>
                </a:solidFill>
                <a:latin typeface="Tahoma" panose="020B0604030504040204" pitchFamily="34" charset="0"/>
                <a:sym typeface="Wingdings 3" panose="05040102010807070707" pitchFamily="18" charset="2"/>
              </a:rPr>
              <a:t></a:t>
            </a:r>
            <a:r>
              <a:rPr lang="en-GB" altLang="nl-BE" sz="1800">
                <a:solidFill>
                  <a:srgbClr val="003A80"/>
                </a:solidFill>
                <a:latin typeface="Tahoma" panose="020B0604030504040204" pitchFamily="34" charset="0"/>
                <a:sym typeface="Symbol" panose="05050102010706020507" pitchFamily="18" charset="2"/>
              </a:rPr>
              <a:t> </a:t>
            </a:r>
            <a:r>
              <a:rPr lang="en-GB" altLang="nl-BE" sz="1800">
                <a:solidFill>
                  <a:srgbClr val="003A80"/>
                </a:solidFill>
                <a:latin typeface="Tahoma" panose="020B0604030504040204" pitchFamily="34" charset="0"/>
              </a:rPr>
              <a:t>greenhouse gas emissions by &gt; 20% &amp; </a:t>
            </a:r>
            <a:r>
              <a:rPr lang="en-GB" altLang="nl-BE" sz="2400">
                <a:solidFill>
                  <a:srgbClr val="003A80"/>
                </a:solidFill>
                <a:latin typeface="Tahoma" panose="020B0604030504040204" pitchFamily="34" charset="0"/>
                <a:sym typeface="Wingdings 3" panose="05040102010807070707" pitchFamily="18" charset="2"/>
              </a:rPr>
              <a:t></a:t>
            </a:r>
            <a:r>
              <a:rPr lang="en-GB" altLang="nl-BE" sz="1800">
                <a:solidFill>
                  <a:srgbClr val="003A80"/>
                </a:solidFill>
                <a:latin typeface="Tahoma" panose="020B0604030504040204" pitchFamily="34" charset="0"/>
              </a:rPr>
              <a:t> share of renewable energy to 20%, and </a:t>
            </a:r>
            <a:r>
              <a:rPr lang="en-GB" altLang="nl-BE" sz="2400">
                <a:solidFill>
                  <a:srgbClr val="003A80"/>
                </a:solidFill>
                <a:latin typeface="Tahoma" panose="020B0604030504040204" pitchFamily="34" charset="0"/>
                <a:sym typeface="Wingdings 3" panose="05040102010807070707" pitchFamily="18" charset="2"/>
              </a:rPr>
              <a:t></a:t>
            </a:r>
            <a:r>
              <a:rPr lang="en-GB" altLang="nl-BE" sz="1800">
                <a:solidFill>
                  <a:srgbClr val="003A80"/>
                </a:solidFill>
                <a:latin typeface="Tahoma" panose="020B0604030504040204" pitchFamily="34" charset="0"/>
              </a:rPr>
              <a:t> energy efficiency by 20% </a:t>
            </a:r>
          </a:p>
          <a:p>
            <a:pPr>
              <a:lnSpc>
                <a:spcPct val="80000"/>
              </a:lnSpc>
            </a:pPr>
            <a:r>
              <a:rPr lang="en-GB" altLang="nl-BE" sz="1800" b="1">
                <a:solidFill>
                  <a:srgbClr val="003A80"/>
                </a:solidFill>
                <a:latin typeface="Tahoma" panose="020B0604030504040204" pitchFamily="34" charset="0"/>
              </a:rPr>
              <a:t>Poverty</a:t>
            </a:r>
            <a:r>
              <a:rPr lang="en-GB" altLang="nl-BE" sz="1800">
                <a:solidFill>
                  <a:srgbClr val="003A80"/>
                </a:solidFill>
                <a:latin typeface="Tahoma" panose="020B0604030504040204" pitchFamily="34" charset="0"/>
              </a:rPr>
              <a:t>: </a:t>
            </a:r>
            <a:r>
              <a:rPr lang="en-GB" altLang="nl-BE" sz="2400">
                <a:solidFill>
                  <a:srgbClr val="003A80"/>
                </a:solidFill>
                <a:latin typeface="Tahoma" panose="020B0604030504040204" pitchFamily="34" charset="0"/>
                <a:sym typeface="Wingdings 3" panose="05040102010807070707" pitchFamily="18" charset="2"/>
              </a:rPr>
              <a:t></a:t>
            </a:r>
            <a:r>
              <a:rPr lang="en-GB" altLang="nl-BE" sz="1800">
                <a:solidFill>
                  <a:srgbClr val="003A80"/>
                </a:solidFill>
                <a:latin typeface="Tahoma" panose="020B0604030504040204" pitchFamily="34" charset="0"/>
              </a:rPr>
              <a:t> the number of Europeans living below national poverty lines by 25%</a:t>
            </a:r>
            <a:endParaRPr lang="nl-NL" altLang="nl-BE" sz="1800">
              <a:solidFill>
                <a:srgbClr val="003A80"/>
              </a:solidFill>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AFE852D-9785-4C71-AD3F-DE4814C8D9C6}"/>
              </a:ext>
            </a:extLst>
          </p:cNvPr>
          <p:cNvSpPr>
            <a:spLocks noGrp="1" noChangeArrowheads="1"/>
          </p:cNvSpPr>
          <p:nvPr>
            <p:ph type="title"/>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br>
              <a:rPr lang="en-GB" sz="2800" b="1" dirty="0">
                <a:solidFill>
                  <a:schemeClr val="accent6"/>
                </a:solidFill>
                <a:latin typeface="Tahoma" pitchFamily="34" charset="0"/>
              </a:rPr>
            </a:br>
            <a:r>
              <a:rPr lang="en-GB" sz="2800" b="1" dirty="0">
                <a:solidFill>
                  <a:schemeClr val="accent6"/>
                </a:solidFill>
                <a:latin typeface="Tahoma" pitchFamily="34" charset="0"/>
              </a:rPr>
              <a:t>40% HE attainment</a:t>
            </a:r>
            <a:br>
              <a:rPr lang="en-GB" sz="2800" b="1" dirty="0">
                <a:solidFill>
                  <a:schemeClr val="accent6"/>
                </a:solidFill>
                <a:latin typeface="Tahoma" pitchFamily="34" charset="0"/>
              </a:rPr>
            </a:br>
            <a:r>
              <a:rPr lang="en-GB" sz="2800" b="1" dirty="0">
                <a:solidFill>
                  <a:schemeClr val="accent6"/>
                </a:solidFill>
                <a:latin typeface="Tahoma" pitchFamily="34" charset="0"/>
              </a:rPr>
              <a:t>benefits of a university education</a:t>
            </a:r>
          </a:p>
        </p:txBody>
      </p:sp>
      <p:sp>
        <p:nvSpPr>
          <p:cNvPr id="13315" name="Rectangle 3">
            <a:extLst>
              <a:ext uri="{FF2B5EF4-FFF2-40B4-BE49-F238E27FC236}">
                <a16:creationId xmlns:a16="http://schemas.microsoft.com/office/drawing/2014/main" id="{576AA259-4E7C-4670-8D33-E128B780E9F4}"/>
              </a:ext>
            </a:extLst>
          </p:cNvPr>
          <p:cNvSpPr>
            <a:spLocks noGrp="1" noChangeArrowheads="1"/>
          </p:cNvSpPr>
          <p:nvPr>
            <p:ph type="body" idx="1"/>
          </p:nvPr>
        </p:nvSpPr>
        <p:spPr bwMode="auto">
          <a:xfrm>
            <a:off x="457200" y="1727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nl-BE" sz="2400">
              <a:solidFill>
                <a:srgbClr val="003A80"/>
              </a:solidFill>
              <a:latin typeface="Tahoma" panose="020B0604030504040204" pitchFamily="34" charset="0"/>
            </a:endParaRPr>
          </a:p>
          <a:p>
            <a:pPr lvl="1"/>
            <a:endParaRPr lang="en-GB" altLang="nl-BE" sz="1000">
              <a:latin typeface="Tahoma" panose="020B0604030504040204" pitchFamily="34" charset="0"/>
            </a:endParaRPr>
          </a:p>
          <a:p>
            <a:endParaRPr lang="en-GB" altLang="nl-BE" sz="2400">
              <a:latin typeface="Tahoma" panose="020B0604030504040204" pitchFamily="34" charset="0"/>
            </a:endParaRPr>
          </a:p>
        </p:txBody>
      </p:sp>
      <p:pic>
        <p:nvPicPr>
          <p:cNvPr id="13316" name="Picture 8">
            <a:extLst>
              <a:ext uri="{FF2B5EF4-FFF2-40B4-BE49-F238E27FC236}">
                <a16:creationId xmlns:a16="http://schemas.microsoft.com/office/drawing/2014/main" id="{40090185-634A-4868-9A01-41847F131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217613"/>
            <a:ext cx="81438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71D9DC9C-B1F4-4E88-8500-9B938EA43DCA}"/>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327025" y="377825"/>
            <a:ext cx="5422900" cy="581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a:extLst>
              <a:ext uri="{FF2B5EF4-FFF2-40B4-BE49-F238E27FC236}">
                <a16:creationId xmlns:a16="http://schemas.microsoft.com/office/drawing/2014/main" id="{C8DFAD4D-B5F7-45C6-AC8B-B1943EABCAD4}"/>
              </a:ext>
            </a:extLst>
          </p:cNvPr>
          <p:cNvSpPr txBox="1">
            <a:spLocks noChangeArrowheads="1"/>
          </p:cNvSpPr>
          <p:nvPr/>
        </p:nvSpPr>
        <p:spPr bwMode="auto">
          <a:xfrm>
            <a:off x="5727700" y="1612900"/>
            <a:ext cx="34163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r>
              <a:rPr lang="en-GB" altLang="nl-BE" b="1">
                <a:solidFill>
                  <a:srgbClr val="003A80"/>
                </a:solidFill>
                <a:latin typeface="Tahoma" panose="020B0604030504040204" pitchFamily="34" charset="0"/>
              </a:rPr>
              <a:t>How are we doing  compared to the European Benchmark?</a:t>
            </a:r>
          </a:p>
          <a:p>
            <a:pPr>
              <a:spcBef>
                <a:spcPct val="50000"/>
              </a:spcBef>
            </a:pPr>
            <a:r>
              <a:rPr lang="en-GB" altLang="nl-BE" sz="1400" b="1">
                <a:solidFill>
                  <a:srgbClr val="003A80"/>
                </a:solidFill>
                <a:latin typeface="Tahoma" panose="020B0604030504040204" pitchFamily="34" charset="0"/>
              </a:rPr>
              <a:t>(40% of 30-34yr olds to be qualified at HE level by Europe 2020)</a:t>
            </a:r>
            <a:endParaRPr lang="en-GB" altLang="nl-BE" sz="1400">
              <a:solidFill>
                <a:srgbClr val="003A80"/>
              </a:solidFill>
              <a:latin typeface="Tahoma" panose="020B0604030504040204" pitchFamily="34" charset="0"/>
            </a:endParaRPr>
          </a:p>
        </p:txBody>
      </p:sp>
      <p:pic>
        <p:nvPicPr>
          <p:cNvPr id="14340" name="Picture 6">
            <a:extLst>
              <a:ext uri="{FF2B5EF4-FFF2-40B4-BE49-F238E27FC236}">
                <a16:creationId xmlns:a16="http://schemas.microsoft.com/office/drawing/2014/main" id="{A967B672-AD19-4A00-945B-1D9256A66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4283075"/>
            <a:ext cx="3389312"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B4EDFDA-CDE9-4BF7-B463-70844015CA3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en-GB" altLang="nl-BE" sz="2800" b="1">
                <a:latin typeface="Tahoma" panose="020B0604030504040204" pitchFamily="34" charset="0"/>
              </a:rPr>
            </a:br>
            <a:r>
              <a:rPr lang="en-GB" altLang="nl-BE" sz="2800" b="1">
                <a:solidFill>
                  <a:srgbClr val="003A80"/>
                </a:solidFill>
                <a:latin typeface="Tahoma" panose="020B0604030504040204" pitchFamily="34" charset="0"/>
              </a:rPr>
              <a:t>More people should reap the </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benefits of a university education</a:t>
            </a:r>
          </a:p>
        </p:txBody>
      </p:sp>
      <p:sp>
        <p:nvSpPr>
          <p:cNvPr id="15363" name="Rectangle 3">
            <a:extLst>
              <a:ext uri="{FF2B5EF4-FFF2-40B4-BE49-F238E27FC236}">
                <a16:creationId xmlns:a16="http://schemas.microsoft.com/office/drawing/2014/main" id="{E6E398CF-350F-442B-8A97-A42BE79FDFE2}"/>
              </a:ext>
            </a:extLst>
          </p:cNvPr>
          <p:cNvSpPr>
            <a:spLocks noGrp="1" noChangeArrowheads="1"/>
          </p:cNvSpPr>
          <p:nvPr>
            <p:ph type="body" idx="1"/>
          </p:nvPr>
        </p:nvSpPr>
        <p:spPr bwMode="auto">
          <a:xfrm>
            <a:off x="457200" y="1943100"/>
            <a:ext cx="8229600" cy="431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400" b="1">
                <a:solidFill>
                  <a:srgbClr val="003A80"/>
                </a:solidFill>
                <a:latin typeface="Tahoma" panose="020B0604030504040204" pitchFamily="34" charset="0"/>
              </a:rPr>
              <a:t>How will Europe reach the 40% benchmark?</a:t>
            </a:r>
          </a:p>
          <a:p>
            <a:pPr lvl="1"/>
            <a:r>
              <a:rPr lang="en-GB" altLang="nl-BE" sz="1800">
                <a:solidFill>
                  <a:srgbClr val="003A80"/>
                </a:solidFill>
                <a:latin typeface="Tahoma" panose="020B0604030504040204" pitchFamily="34" charset="0"/>
              </a:rPr>
              <a:t>make higher education attractive to more school leavers and widen participation to non-traditional learners (e.g. mature students, disadvantaged backgrounds, minority groups)</a:t>
            </a:r>
          </a:p>
          <a:p>
            <a:pPr lvl="1"/>
            <a:r>
              <a:rPr lang="en-GB" altLang="nl-BE" sz="1800">
                <a:solidFill>
                  <a:srgbClr val="003A80"/>
                </a:solidFill>
                <a:latin typeface="Tahoma" panose="020B0604030504040204" pitchFamily="34" charset="0"/>
              </a:rPr>
              <a:t>Reduce drop-out rates</a:t>
            </a:r>
          </a:p>
          <a:p>
            <a:pPr lvl="1"/>
            <a:r>
              <a:rPr lang="en-GB" altLang="nl-BE" sz="1800">
                <a:solidFill>
                  <a:srgbClr val="003A80"/>
                </a:solidFill>
                <a:latin typeface="Tahoma" panose="020B0604030504040204" pitchFamily="34" charset="0"/>
              </a:rPr>
              <a:t>More flexible learning and attendance modes</a:t>
            </a:r>
          </a:p>
          <a:p>
            <a:pPr lvl="1"/>
            <a:r>
              <a:rPr lang="en-GB" altLang="nl-BE" sz="1800">
                <a:solidFill>
                  <a:srgbClr val="003A80"/>
                </a:solidFill>
                <a:latin typeface="Tahoma" panose="020B0604030504040204" pitchFamily="34" charset="0"/>
              </a:rPr>
              <a:t>Facilitate pathways from VET to HE</a:t>
            </a:r>
          </a:p>
          <a:p>
            <a:pPr lvl="1">
              <a:buFontTx/>
              <a:buNone/>
            </a:pPr>
            <a:endParaRPr lang="en-GB" altLang="nl-BE" sz="900">
              <a:solidFill>
                <a:srgbClr val="003A80"/>
              </a:solidFill>
              <a:latin typeface="Tahoma" panose="020B0604030504040204" pitchFamily="34" charset="0"/>
            </a:endParaRPr>
          </a:p>
          <a:p>
            <a:r>
              <a:rPr lang="en-GB" altLang="nl-BE" sz="2400">
                <a:solidFill>
                  <a:srgbClr val="003A80"/>
                </a:solidFill>
                <a:latin typeface="Tahoma" panose="020B0604030504040204" pitchFamily="34" charset="0"/>
              </a:rPr>
              <a:t>Each country will set a </a:t>
            </a:r>
            <a:r>
              <a:rPr lang="en-GB" altLang="nl-BE" sz="2400" b="1">
                <a:solidFill>
                  <a:srgbClr val="003A80"/>
                </a:solidFill>
                <a:latin typeface="Tahoma" panose="020B0604030504040204" pitchFamily="34" charset="0"/>
              </a:rPr>
              <a:t>national target</a:t>
            </a:r>
            <a:r>
              <a:rPr lang="en-GB" altLang="nl-BE" sz="2400">
                <a:solidFill>
                  <a:srgbClr val="003A80"/>
                </a:solidFill>
                <a:latin typeface="Tahoma" panose="020B0604030504040204" pitchFamily="34" charset="0"/>
              </a:rPr>
              <a:t> appropriate to their own circumstances</a:t>
            </a:r>
          </a:p>
          <a:p>
            <a:endParaRPr lang="en-GB" altLang="nl-BE" sz="900">
              <a:solidFill>
                <a:srgbClr val="003A80"/>
              </a:solidFill>
              <a:latin typeface="Tahoma" panose="020B0604030504040204" pitchFamily="34" charset="0"/>
            </a:endParaRPr>
          </a:p>
          <a:p>
            <a:r>
              <a:rPr lang="en-GB" altLang="nl-BE" sz="2400">
                <a:solidFill>
                  <a:srgbClr val="003A80"/>
                </a:solidFill>
                <a:latin typeface="Tahoma" panose="020B0604030504040204" pitchFamily="34" charset="0"/>
              </a:rPr>
              <a:t>University might not be for everyone and </a:t>
            </a:r>
            <a:r>
              <a:rPr lang="en-GB" altLang="nl-BE" sz="2400" b="1">
                <a:solidFill>
                  <a:srgbClr val="003A80"/>
                </a:solidFill>
                <a:latin typeface="Tahoma" panose="020B0604030504040204" pitchFamily="34" charset="0"/>
              </a:rPr>
              <a:t>VET should </a:t>
            </a:r>
            <a:r>
              <a:rPr lang="en-GB" altLang="nl-BE" sz="2400" b="1">
                <a:solidFill>
                  <a:schemeClr val="bg1"/>
                </a:solidFill>
                <a:latin typeface="Tahoma" panose="020B0604030504040204" pitchFamily="34" charset="0"/>
              </a:rPr>
              <a:t>be a valuable alternative</a:t>
            </a:r>
          </a:p>
          <a:p>
            <a:endParaRPr lang="en-GB" altLang="nl-BE" sz="2400">
              <a:solidFill>
                <a:srgbClr val="003A80"/>
              </a:solidFill>
              <a:latin typeface="Tahoma" panose="020B0604030504040204" pitchFamily="34" charset="0"/>
            </a:endParaRPr>
          </a:p>
          <a:p>
            <a:pPr lvl="1"/>
            <a:endParaRPr lang="en-GB" altLang="nl-BE" sz="1000">
              <a:latin typeface="Tahoma" panose="020B0604030504040204" pitchFamily="34" charset="0"/>
            </a:endParaRPr>
          </a:p>
          <a:p>
            <a:endParaRPr lang="en-GB" altLang="nl-BE" sz="2400">
              <a:latin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506893-15B3-4FD3-A0E6-8008E2E022E8}"/>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But can our higher education </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systems cope?</a:t>
            </a:r>
          </a:p>
        </p:txBody>
      </p:sp>
      <p:sp>
        <p:nvSpPr>
          <p:cNvPr id="16387" name="Rectangle 3">
            <a:extLst>
              <a:ext uri="{FF2B5EF4-FFF2-40B4-BE49-F238E27FC236}">
                <a16:creationId xmlns:a16="http://schemas.microsoft.com/office/drawing/2014/main" id="{6041B690-F099-4369-922D-5B03136E6613}"/>
              </a:ext>
            </a:extLst>
          </p:cNvPr>
          <p:cNvSpPr>
            <a:spLocks noGrp="1" noChangeArrowheads="1"/>
          </p:cNvSpPr>
          <p:nvPr>
            <p:ph type="body" idx="1"/>
          </p:nvPr>
        </p:nvSpPr>
        <p:spPr bwMode="auto">
          <a:xfrm>
            <a:off x="393700" y="17399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000" b="1">
                <a:solidFill>
                  <a:srgbClr val="003A80"/>
                </a:solidFill>
                <a:latin typeface="Tahoma" panose="020B0604030504040204" pitchFamily="34" charset="0"/>
              </a:rPr>
              <a:t>Capacity </a:t>
            </a:r>
          </a:p>
          <a:p>
            <a:pPr lvl="1"/>
            <a:r>
              <a:rPr lang="en-GB" altLang="nl-BE" sz="2000">
                <a:solidFill>
                  <a:srgbClr val="003A80"/>
                </a:solidFill>
                <a:latin typeface="Tahoma" panose="020B0604030504040204" pitchFamily="34" charset="0"/>
              </a:rPr>
              <a:t>Enough places?</a:t>
            </a:r>
          </a:p>
          <a:p>
            <a:pPr lvl="1"/>
            <a:r>
              <a:rPr lang="en-GB" altLang="nl-BE" sz="2000">
                <a:solidFill>
                  <a:srgbClr val="003A80"/>
                </a:solidFill>
                <a:latin typeface="Tahoma" panose="020B0604030504040204" pitchFamily="34" charset="0"/>
              </a:rPr>
              <a:t>Enough money to pay for expansion?</a:t>
            </a:r>
          </a:p>
          <a:p>
            <a:pPr lvl="1"/>
            <a:r>
              <a:rPr lang="en-GB" altLang="nl-BE" sz="2000">
                <a:solidFill>
                  <a:srgbClr val="003A80"/>
                </a:solidFill>
                <a:latin typeface="Tahoma" panose="020B0604030504040204" pitchFamily="34" charset="0"/>
              </a:rPr>
              <a:t>Enough professors – retirement time bomb?</a:t>
            </a:r>
          </a:p>
          <a:p>
            <a:pPr lvl="1">
              <a:buFontTx/>
              <a:buNone/>
            </a:pPr>
            <a:endParaRPr lang="en-GB" altLang="nl-BE" sz="2000">
              <a:solidFill>
                <a:srgbClr val="003A80"/>
              </a:solidFill>
              <a:latin typeface="Tahoma" panose="020B0604030504040204" pitchFamily="34" charset="0"/>
            </a:endParaRPr>
          </a:p>
          <a:p>
            <a:r>
              <a:rPr lang="en-GB" altLang="nl-BE" sz="2000">
                <a:solidFill>
                  <a:srgbClr val="003A80"/>
                </a:solidFill>
                <a:latin typeface="Tahoma" panose="020B0604030504040204" pitchFamily="34" charset="0"/>
              </a:rPr>
              <a:t>Is there a </a:t>
            </a:r>
            <a:r>
              <a:rPr lang="en-GB" altLang="nl-BE" sz="2000" b="1">
                <a:solidFill>
                  <a:srgbClr val="003A80"/>
                </a:solidFill>
                <a:latin typeface="Tahoma" panose="020B0604030504040204" pitchFamily="34" charset="0"/>
              </a:rPr>
              <a:t>trade off between quality and quantity?</a:t>
            </a:r>
            <a:r>
              <a:rPr lang="en-GB" altLang="nl-BE" sz="2000">
                <a:solidFill>
                  <a:srgbClr val="003A80"/>
                </a:solidFill>
                <a:latin typeface="Tahoma" panose="020B0604030504040204" pitchFamily="34" charset="0"/>
              </a:rPr>
              <a:t> </a:t>
            </a:r>
          </a:p>
          <a:p>
            <a:endParaRPr lang="en-GB" altLang="nl-BE" sz="2000">
              <a:solidFill>
                <a:srgbClr val="003A80"/>
              </a:solidFill>
              <a:latin typeface="Tahoma" panose="020B0604030504040204" pitchFamily="34" charset="0"/>
            </a:endParaRPr>
          </a:p>
          <a:p>
            <a:r>
              <a:rPr lang="en-GB" altLang="nl-BE" sz="2000" b="1">
                <a:solidFill>
                  <a:srgbClr val="003A80"/>
                </a:solidFill>
                <a:latin typeface="Tahoma" panose="020B0604030504040204" pitchFamily="34" charset="0"/>
              </a:rPr>
              <a:t>Massification - diminishing exceptionality?</a:t>
            </a:r>
          </a:p>
          <a:p>
            <a:endParaRPr lang="en-GB" altLang="nl-BE" sz="2000" b="1">
              <a:solidFill>
                <a:srgbClr val="003A80"/>
              </a:solidFill>
              <a:latin typeface="Tahoma" panose="020B0604030504040204" pitchFamily="34" charset="0"/>
            </a:endParaRPr>
          </a:p>
          <a:p>
            <a:r>
              <a:rPr lang="en-GB" altLang="nl-BE" sz="2000" b="1">
                <a:solidFill>
                  <a:srgbClr val="003A80"/>
                </a:solidFill>
                <a:latin typeface="Tahoma" panose="020B0604030504040204" pitchFamily="34" charset="0"/>
              </a:rPr>
              <a:t>Competition for students – </a:t>
            </a:r>
            <a:r>
              <a:rPr lang="en-GB" altLang="nl-BE" sz="2000">
                <a:solidFill>
                  <a:srgbClr val="003A80"/>
                </a:solidFill>
                <a:latin typeface="Tahoma" panose="020B0604030504040204" pitchFamily="34" charset="0"/>
              </a:rPr>
              <a:t>more profiling of HEIs?</a:t>
            </a:r>
          </a:p>
          <a:p>
            <a:endParaRPr lang="en-GB" altLang="nl-BE" sz="2000" b="1">
              <a:solidFill>
                <a:srgbClr val="003A80"/>
              </a:solidFill>
              <a:latin typeface="Tahoma" panose="020B0604030504040204" pitchFamily="34" charset="0"/>
            </a:endParaRPr>
          </a:p>
          <a:p>
            <a:endParaRPr lang="en-GB" altLang="nl-BE" sz="3600" b="1">
              <a:solidFill>
                <a:srgbClr val="003A80"/>
              </a:solidFill>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a:extLst>
              <a:ext uri="{FF2B5EF4-FFF2-40B4-BE49-F238E27FC236}">
                <a16:creationId xmlns:a16="http://schemas.microsoft.com/office/drawing/2014/main" id="{44B8BDE7-5E6D-420A-A351-D48F396738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7C07010-6DAE-4614-8617-668A6D24A570}" type="slidenum">
              <a:rPr lang="de-DE" altLang="nl-BE" sz="1400">
                <a:latin typeface="Tahoma" panose="020B0604030504040204" pitchFamily="34" charset="0"/>
              </a:rPr>
              <a:pPr/>
              <a:t>15</a:t>
            </a:fld>
            <a:endParaRPr lang="de-DE" altLang="nl-BE" sz="1400">
              <a:latin typeface="Tahoma" panose="020B0604030504040204" pitchFamily="34" charset="0"/>
            </a:endParaRPr>
          </a:p>
        </p:txBody>
      </p:sp>
      <p:sp>
        <p:nvSpPr>
          <p:cNvPr id="17411" name="Text Box 2">
            <a:extLst>
              <a:ext uri="{FF2B5EF4-FFF2-40B4-BE49-F238E27FC236}">
                <a16:creationId xmlns:a16="http://schemas.microsoft.com/office/drawing/2014/main" id="{13A4CC22-7AE2-438E-B881-84CEF80B9AB1}"/>
              </a:ext>
            </a:extLst>
          </p:cNvPr>
          <p:cNvSpPr txBox="1">
            <a:spLocks noChangeArrowheads="1"/>
          </p:cNvSpPr>
          <p:nvPr/>
        </p:nvSpPr>
        <p:spPr bwMode="auto">
          <a:xfrm>
            <a:off x="738188" y="1773238"/>
            <a:ext cx="77851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828800" indent="-4572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a:buFont typeface="Arial" panose="020B0604020202020204" pitchFamily="34" charset="0"/>
              <a:buChar char="•"/>
            </a:pPr>
            <a:endParaRPr lang="de-DE" altLang="nl-BE" b="1">
              <a:solidFill>
                <a:srgbClr val="003A80"/>
              </a:solidFill>
              <a:latin typeface="Tahoma" panose="020B0604030504040204" pitchFamily="34" charset="0"/>
            </a:endParaRPr>
          </a:p>
          <a:p>
            <a:pPr lvl="3">
              <a:buFont typeface="Wingdings" panose="05000000000000000000" pitchFamily="2" charset="2"/>
              <a:buChar char="Ø"/>
            </a:pPr>
            <a:endParaRPr lang="de-DE" altLang="nl-BE" sz="2600" b="1">
              <a:solidFill>
                <a:srgbClr val="003A80"/>
              </a:solidFill>
              <a:latin typeface="Tahoma" panose="020B0604030504040204" pitchFamily="34" charset="0"/>
            </a:endParaRPr>
          </a:p>
          <a:p>
            <a:pPr lvl="3">
              <a:buFont typeface="Wingdings" panose="05000000000000000000" pitchFamily="2" charset="2"/>
              <a:buChar char="Ø"/>
            </a:pPr>
            <a:r>
              <a:rPr lang="de-DE" altLang="nl-BE" sz="2600" b="1">
                <a:solidFill>
                  <a:srgbClr val="003A80"/>
                </a:solidFill>
                <a:latin typeface="Tahoma" panose="020B0604030504040204" pitchFamily="34" charset="0"/>
              </a:rPr>
              <a:t>Youth on the Move        </a:t>
            </a:r>
          </a:p>
          <a:p>
            <a:pPr lvl="3">
              <a:buFont typeface="Wingdings" panose="05000000000000000000" pitchFamily="2" charset="2"/>
              <a:buChar char="Ø"/>
            </a:pPr>
            <a:endParaRPr lang="de-DE" altLang="nl-BE" sz="2600" b="1">
              <a:solidFill>
                <a:srgbClr val="003A80"/>
              </a:solidFill>
              <a:latin typeface="Tahoma" panose="020B0604030504040204" pitchFamily="34" charset="0"/>
            </a:endParaRPr>
          </a:p>
          <a:p>
            <a:pPr lvl="3">
              <a:buFont typeface="Wingdings" panose="05000000000000000000" pitchFamily="2" charset="2"/>
              <a:buChar char="Ø"/>
            </a:pPr>
            <a:r>
              <a:rPr lang="de-DE" altLang="nl-BE" sz="2600" b="1">
                <a:solidFill>
                  <a:srgbClr val="003A80"/>
                </a:solidFill>
                <a:latin typeface="Tahoma" panose="020B0604030504040204" pitchFamily="34" charset="0"/>
              </a:rPr>
              <a:t> New Skills and Jobs</a:t>
            </a:r>
          </a:p>
          <a:p>
            <a:pPr lvl="4">
              <a:buFont typeface="Wingdings" panose="05000000000000000000" pitchFamily="2" charset="2"/>
              <a:buChar char="Ø"/>
            </a:pPr>
            <a:endParaRPr lang="de-DE" altLang="nl-BE" sz="2600" b="1">
              <a:solidFill>
                <a:srgbClr val="003A80"/>
              </a:solidFill>
              <a:latin typeface="Tahoma" panose="020B0604030504040204" pitchFamily="34" charset="0"/>
            </a:endParaRPr>
          </a:p>
          <a:p>
            <a:endParaRPr lang="de-DE" altLang="nl-BE" sz="2600">
              <a:solidFill>
                <a:srgbClr val="003A80"/>
              </a:solidFill>
              <a:latin typeface="Tahoma" panose="020B0604030504040204" pitchFamily="34" charset="0"/>
            </a:endParaRPr>
          </a:p>
        </p:txBody>
      </p:sp>
      <p:sp>
        <p:nvSpPr>
          <p:cNvPr id="17412" name="Text Box 3">
            <a:extLst>
              <a:ext uri="{FF2B5EF4-FFF2-40B4-BE49-F238E27FC236}">
                <a16:creationId xmlns:a16="http://schemas.microsoft.com/office/drawing/2014/main" id="{C131F017-FB46-4E26-8175-8F3531D00C60}"/>
              </a:ext>
            </a:extLst>
          </p:cNvPr>
          <p:cNvSpPr txBox="1">
            <a:spLocks noChangeArrowheads="1"/>
          </p:cNvSpPr>
          <p:nvPr/>
        </p:nvSpPr>
        <p:spPr bwMode="auto">
          <a:xfrm>
            <a:off x="828675" y="1079500"/>
            <a:ext cx="76327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de-DE" altLang="nl-BE" sz="2800" b="1">
                <a:solidFill>
                  <a:srgbClr val="003A80"/>
                </a:solidFill>
                <a:latin typeface="Tahoma" panose="020B0604030504040204" pitchFamily="34" charset="0"/>
              </a:rPr>
              <a:t>3 – European Response: Flagship initiatives to drive progress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671BFEF-C634-4E5B-880C-21982685241D}"/>
              </a:ext>
            </a:extLst>
          </p:cNvPr>
          <p:cNvSpPr>
            <a:spLocks noGrp="1" noChangeArrowheads="1"/>
          </p:cNvSpPr>
          <p:nvPr>
            <p:ph type="title"/>
          </p:nvPr>
        </p:nvSpPr>
        <p:spPr bwMode="auto">
          <a:xfrm>
            <a:off x="444500" y="363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Youth on the Move</a:t>
            </a:r>
          </a:p>
        </p:txBody>
      </p:sp>
      <p:sp>
        <p:nvSpPr>
          <p:cNvPr id="18435" name="AutoShape 3">
            <a:extLst>
              <a:ext uri="{FF2B5EF4-FFF2-40B4-BE49-F238E27FC236}">
                <a16:creationId xmlns:a16="http://schemas.microsoft.com/office/drawing/2014/main" id="{10278FBE-9F3A-4CFA-A2F4-873E9396533E}"/>
              </a:ext>
            </a:extLst>
          </p:cNvPr>
          <p:cNvSpPr>
            <a:spLocks noGrp="1" noChangeArrowheads="1"/>
          </p:cNvSpPr>
          <p:nvPr>
            <p:ph type="body" idx="1"/>
          </p:nvPr>
        </p:nvSpPr>
        <p:spPr bwMode="auto">
          <a:prstGeom prst="roundRect">
            <a:avLst>
              <a:gd name="adj" fmla="val 16667"/>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spcBef>
                <a:spcPct val="0"/>
              </a:spcBef>
              <a:buFontTx/>
              <a:buNone/>
            </a:pPr>
            <a:r>
              <a:rPr lang="en-GB" altLang="nl-BE" sz="2400" b="1"/>
              <a:t>“</a:t>
            </a:r>
            <a:endParaRPr lang="en-GB" altLang="nl-BE" sz="2400" b="1" i="1"/>
          </a:p>
        </p:txBody>
      </p:sp>
      <p:sp>
        <p:nvSpPr>
          <p:cNvPr id="18436" name="AutoShape 4">
            <a:extLst>
              <a:ext uri="{FF2B5EF4-FFF2-40B4-BE49-F238E27FC236}">
                <a16:creationId xmlns:a16="http://schemas.microsoft.com/office/drawing/2014/main" id="{7D33BCAB-021D-4197-A8A8-C240B08F7B02}"/>
              </a:ext>
            </a:extLst>
          </p:cNvPr>
          <p:cNvSpPr>
            <a:spLocks noChangeArrowheads="1"/>
          </p:cNvSpPr>
          <p:nvPr/>
        </p:nvSpPr>
        <p:spPr bwMode="auto">
          <a:xfrm>
            <a:off x="357188" y="1506538"/>
            <a:ext cx="8207375" cy="1198562"/>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sz="2000">
              <a:solidFill>
                <a:srgbClr val="003A80"/>
              </a:solidFill>
              <a:latin typeface="Tahoma" panose="020B0604030504040204" pitchFamily="34" charset="0"/>
            </a:endParaRPr>
          </a:p>
          <a:p>
            <a:r>
              <a:rPr lang="en-GB" altLang="nl-BE" sz="2000">
                <a:solidFill>
                  <a:srgbClr val="003A80"/>
                </a:solidFill>
                <a:latin typeface="Tahoma" panose="020B0604030504040204" pitchFamily="34" charset="0"/>
              </a:rPr>
              <a:t>An integrated strategy for young people, embracing both education/training </a:t>
            </a:r>
            <a:r>
              <a:rPr lang="en-GB" altLang="nl-BE" sz="2000" u="sng">
                <a:solidFill>
                  <a:srgbClr val="003A80"/>
                </a:solidFill>
                <a:latin typeface="Tahoma" panose="020B0604030504040204" pitchFamily="34" charset="0"/>
              </a:rPr>
              <a:t>and</a:t>
            </a:r>
            <a:r>
              <a:rPr lang="en-GB" altLang="nl-BE" sz="2000">
                <a:solidFill>
                  <a:srgbClr val="003A80"/>
                </a:solidFill>
                <a:latin typeface="Tahoma" panose="020B0604030504040204" pitchFamily="34" charset="0"/>
              </a:rPr>
              <a:t> employment </a:t>
            </a:r>
            <a:endParaRPr lang="en-GB" altLang="nl-BE" sz="1800">
              <a:solidFill>
                <a:srgbClr val="003A80"/>
              </a:solidFill>
              <a:latin typeface="Tahoma" panose="020B0604030504040204" pitchFamily="34" charset="0"/>
            </a:endParaRPr>
          </a:p>
          <a:p>
            <a:pPr algn="r"/>
            <a:r>
              <a:rPr lang="en-GB" altLang="nl-BE" sz="1800">
                <a:solidFill>
                  <a:srgbClr val="003A80"/>
                </a:solidFill>
                <a:latin typeface="Tahoma" panose="020B0604030504040204" pitchFamily="34" charset="0"/>
              </a:rPr>
              <a:t>(adopted 15</a:t>
            </a:r>
            <a:r>
              <a:rPr lang="en-GB" altLang="nl-BE" sz="1800" baseline="30000">
                <a:solidFill>
                  <a:srgbClr val="003A80"/>
                </a:solidFill>
                <a:latin typeface="Tahoma" panose="020B0604030504040204" pitchFamily="34" charset="0"/>
              </a:rPr>
              <a:t>th</a:t>
            </a:r>
            <a:r>
              <a:rPr lang="en-GB" altLang="nl-BE" sz="1800">
                <a:solidFill>
                  <a:srgbClr val="003A80"/>
                </a:solidFill>
                <a:latin typeface="Tahoma" panose="020B0604030504040204" pitchFamily="34" charset="0"/>
              </a:rPr>
              <a:t> Sept 2010)</a:t>
            </a:r>
          </a:p>
          <a:p>
            <a:pPr eaLnBrk="1" hangingPunct="1">
              <a:lnSpc>
                <a:spcPct val="90000"/>
              </a:lnSpc>
              <a:spcBef>
                <a:spcPct val="20000"/>
              </a:spcBef>
            </a:pPr>
            <a:endParaRPr lang="en-GB" altLang="nl-BE" sz="2000">
              <a:solidFill>
                <a:srgbClr val="003A80"/>
              </a:solidFill>
              <a:latin typeface="Tahoma" panose="020B0604030504040204" pitchFamily="34" charset="0"/>
            </a:endParaRPr>
          </a:p>
        </p:txBody>
      </p:sp>
      <p:grpSp>
        <p:nvGrpSpPr>
          <p:cNvPr id="18437" name="Group 5">
            <a:extLst>
              <a:ext uri="{FF2B5EF4-FFF2-40B4-BE49-F238E27FC236}">
                <a16:creationId xmlns:a16="http://schemas.microsoft.com/office/drawing/2014/main" id="{36F265F1-04C9-493A-8C69-98EFE1F15703}"/>
              </a:ext>
            </a:extLst>
          </p:cNvPr>
          <p:cNvGrpSpPr>
            <a:grpSpLocks/>
          </p:cNvGrpSpPr>
          <p:nvPr/>
        </p:nvGrpSpPr>
        <p:grpSpPr bwMode="auto">
          <a:xfrm>
            <a:off x="354013" y="2741613"/>
            <a:ext cx="8272462" cy="3109912"/>
            <a:chOff x="295" y="1978"/>
            <a:chExt cx="5171" cy="1815"/>
          </a:xfrm>
        </p:grpSpPr>
        <p:sp>
          <p:nvSpPr>
            <p:cNvPr id="18438" name="AutoShape 6">
              <a:extLst>
                <a:ext uri="{FF2B5EF4-FFF2-40B4-BE49-F238E27FC236}">
                  <a16:creationId xmlns:a16="http://schemas.microsoft.com/office/drawing/2014/main" id="{27ADB081-3C2C-41FE-B05B-ABC233B27486}"/>
                </a:ext>
              </a:extLst>
            </p:cNvPr>
            <p:cNvSpPr>
              <a:spLocks noChangeArrowheads="1"/>
            </p:cNvSpPr>
            <p:nvPr/>
          </p:nvSpPr>
          <p:spPr bwMode="auto">
            <a:xfrm>
              <a:off x="2585" y="1978"/>
              <a:ext cx="590" cy="500"/>
            </a:xfrm>
            <a:prstGeom prst="downArrow">
              <a:avLst>
                <a:gd name="adj1" fmla="val 50000"/>
                <a:gd name="adj2" fmla="val 25000"/>
              </a:avLst>
            </a:prstGeom>
            <a:solidFill>
              <a:srgbClr val="FFCC99"/>
            </a:solidFill>
            <a:ln w="9525">
              <a:solidFill>
                <a:schemeClr val="tx1"/>
              </a:solidFill>
              <a:miter lim="800000"/>
              <a:headEnd/>
              <a:tailEnd/>
            </a:ln>
          </p:spPr>
          <p:txBody>
            <a:bodyPr wrap="none"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a:p>
          </p:txBody>
        </p:sp>
        <p:sp>
          <p:nvSpPr>
            <p:cNvPr id="18439" name="AutoShape 7">
              <a:extLst>
                <a:ext uri="{FF2B5EF4-FFF2-40B4-BE49-F238E27FC236}">
                  <a16:creationId xmlns:a16="http://schemas.microsoft.com/office/drawing/2014/main" id="{227ED3F6-5B9E-4BD5-8A47-9E590A4288A1}"/>
                </a:ext>
              </a:extLst>
            </p:cNvPr>
            <p:cNvSpPr>
              <a:spLocks noChangeArrowheads="1"/>
            </p:cNvSpPr>
            <p:nvPr/>
          </p:nvSpPr>
          <p:spPr bwMode="auto">
            <a:xfrm>
              <a:off x="295" y="2567"/>
              <a:ext cx="5171" cy="1226"/>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sz="1800" b="1">
                <a:solidFill>
                  <a:srgbClr val="003A80"/>
                </a:solidFill>
                <a:latin typeface="Tahoma" panose="020B0604030504040204" pitchFamily="34" charset="0"/>
              </a:endParaRPr>
            </a:p>
            <a:p>
              <a:endParaRPr lang="en-GB" altLang="nl-BE" sz="1800" b="1">
                <a:solidFill>
                  <a:srgbClr val="003A80"/>
                </a:solidFill>
                <a:latin typeface="Tahoma" panose="020B0604030504040204" pitchFamily="34" charset="0"/>
              </a:endParaRPr>
            </a:p>
            <a:p>
              <a:pPr>
                <a:buFontTx/>
                <a:buChar char="•"/>
              </a:pPr>
              <a:r>
                <a:rPr lang="en-GB" altLang="nl-BE" sz="1800" b="1">
                  <a:solidFill>
                    <a:srgbClr val="003A80"/>
                  </a:solidFill>
                  <a:latin typeface="Tahoma" panose="020B0604030504040204" pitchFamily="34" charset="0"/>
                </a:rPr>
                <a:t>Modern education and training systems</a:t>
              </a:r>
              <a:r>
                <a:rPr lang="en-GB" altLang="nl-BE" sz="1800">
                  <a:solidFill>
                    <a:srgbClr val="003A80"/>
                  </a:solidFill>
                  <a:latin typeface="Tahoma" panose="020B0604030504040204" pitchFamily="34" charset="0"/>
                </a:rPr>
                <a:t>: improving schools, VET, recognition of non-formal/informal learning </a:t>
              </a:r>
            </a:p>
            <a:p>
              <a:pPr>
                <a:buFontTx/>
                <a:buChar char="•"/>
              </a:pPr>
              <a:r>
                <a:rPr lang="en-GB" altLang="nl-BE" sz="1800" b="1">
                  <a:solidFill>
                    <a:srgbClr val="003A80"/>
                  </a:solidFill>
                  <a:latin typeface="Tahoma" panose="020B0604030504040204" pitchFamily="34" charset="0"/>
                </a:rPr>
                <a:t>Higher education</a:t>
              </a:r>
              <a:r>
                <a:rPr lang="en-GB" altLang="nl-BE" sz="1800">
                  <a:solidFill>
                    <a:srgbClr val="003A80"/>
                  </a:solidFill>
                  <a:latin typeface="Tahoma" panose="020B0604030504040204" pitchFamily="34" charset="0"/>
                </a:rPr>
                <a:t>: making higher education more attractive and effective </a:t>
              </a:r>
            </a:p>
            <a:p>
              <a:pPr>
                <a:buFontTx/>
                <a:buChar char="•"/>
              </a:pPr>
              <a:r>
                <a:rPr lang="en-GB" altLang="nl-BE" sz="1800" b="1">
                  <a:solidFill>
                    <a:srgbClr val="003A80"/>
                  </a:solidFill>
                  <a:latin typeface="Tahoma" panose="020B0604030504040204" pitchFamily="34" charset="0"/>
                </a:rPr>
                <a:t>Learning and employment mobility</a:t>
              </a:r>
              <a:r>
                <a:rPr lang="en-GB" altLang="nl-BE" sz="1800">
                  <a:solidFill>
                    <a:srgbClr val="003A80"/>
                  </a:solidFill>
                  <a:latin typeface="Tahoma" panose="020B0604030504040204" pitchFamily="34" charset="0"/>
                </a:rPr>
                <a:t>: promoting training + work abroad as a way to gain skills / experience</a:t>
              </a:r>
            </a:p>
            <a:p>
              <a:pPr>
                <a:buFontTx/>
                <a:buChar char="•"/>
              </a:pPr>
              <a:r>
                <a:rPr lang="en-GB" altLang="nl-BE" sz="1800" b="1">
                  <a:solidFill>
                    <a:srgbClr val="003A80"/>
                  </a:solidFill>
                  <a:latin typeface="Tahoma" panose="020B0604030504040204" pitchFamily="34" charset="0"/>
                </a:rPr>
                <a:t>Youth Employment Framework</a:t>
              </a:r>
              <a:r>
                <a:rPr lang="en-GB" altLang="nl-BE" sz="1800">
                  <a:solidFill>
                    <a:srgbClr val="003A80"/>
                  </a:solidFill>
                  <a:latin typeface="Tahoma" panose="020B0604030504040204" pitchFamily="34" charset="0"/>
                </a:rPr>
                <a:t>: active labour market policies + reform of labour market rules</a:t>
              </a:r>
            </a:p>
            <a:p>
              <a:endParaRPr lang="en-GB" altLang="nl-BE" sz="1800">
                <a:solidFill>
                  <a:srgbClr val="003A80"/>
                </a:solidFill>
                <a:latin typeface="Tahoma" panose="020B0604030504040204" pitchFamily="34" charset="0"/>
              </a:endParaRPr>
            </a:p>
            <a:p>
              <a:pPr eaLnBrk="1" hangingPunct="1">
                <a:buFontTx/>
                <a:buChar char="•"/>
              </a:pPr>
              <a:endParaRPr lang="en-GB" altLang="nl-BE" sz="2000">
                <a:solidFill>
                  <a:srgbClr val="003A80"/>
                </a:solidFill>
                <a:latin typeface="Tahoma" panose="020B060403050404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AC48D88-56B5-4236-977B-5DC3E3EE6AEE}"/>
              </a:ext>
            </a:extLst>
          </p:cNvPr>
          <p:cNvSpPr>
            <a:spLocks noGrp="1" noChangeArrowheads="1"/>
          </p:cNvSpPr>
          <p:nvPr>
            <p:ph type="title"/>
          </p:nvPr>
        </p:nvSpPr>
        <p:spPr bwMode="auto">
          <a:xfrm>
            <a:off x="228600" y="723900"/>
            <a:ext cx="80899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algn="l"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BE" sz="3200" b="1">
                <a:solidFill>
                  <a:srgbClr val="3399FF"/>
                </a:solidFill>
              </a:rPr>
              <a:t>Youth on the Move: Higher Education</a:t>
            </a:r>
          </a:p>
        </p:txBody>
      </p:sp>
      <p:sp>
        <p:nvSpPr>
          <p:cNvPr id="19459" name="Rectangle 3">
            <a:extLst>
              <a:ext uri="{FF2B5EF4-FFF2-40B4-BE49-F238E27FC236}">
                <a16:creationId xmlns:a16="http://schemas.microsoft.com/office/drawing/2014/main" id="{8357C059-25B4-429A-B0AF-115D35618C99}"/>
              </a:ext>
            </a:extLst>
          </p:cNvPr>
          <p:cNvSpPr>
            <a:spLocks noChangeArrowheads="1"/>
          </p:cNvSpPr>
          <p:nvPr/>
        </p:nvSpPr>
        <p:spPr bwMode="auto">
          <a:xfrm>
            <a:off x="755650" y="1268413"/>
            <a:ext cx="8208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1pPr>
            <a:lvl2pPr marL="742950" indent="-28575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2pPr>
            <a:lvl3pPr marL="11430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3pPr>
            <a:lvl4pPr marL="16002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4pPr>
            <a:lvl5pPr marL="20574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9pPr>
          </a:lstStyle>
          <a:p>
            <a:pPr>
              <a:spcBef>
                <a:spcPct val="20000"/>
              </a:spcBef>
            </a:pPr>
            <a:endParaRPr lang="en-GB" altLang="nl-BE" sz="3200" b="1">
              <a:solidFill>
                <a:srgbClr val="669900"/>
              </a:solidFill>
              <a:latin typeface="Lucida Sans Unicode" panose="020B0602030504020204" pitchFamily="34" charset="0"/>
            </a:endParaRPr>
          </a:p>
          <a:p>
            <a:pPr>
              <a:spcBef>
                <a:spcPct val="20000"/>
              </a:spcBef>
            </a:pPr>
            <a:endParaRPr lang="en-GB" altLang="nl-BE" sz="3200" b="1">
              <a:solidFill>
                <a:srgbClr val="669900"/>
              </a:solidFill>
              <a:latin typeface="Lucida Sans Unicode" panose="020B0602030504020204" pitchFamily="34" charset="0"/>
            </a:endParaRPr>
          </a:p>
        </p:txBody>
      </p:sp>
      <p:sp>
        <p:nvSpPr>
          <p:cNvPr id="19460" name="Rectangle 4">
            <a:extLst>
              <a:ext uri="{FF2B5EF4-FFF2-40B4-BE49-F238E27FC236}">
                <a16:creationId xmlns:a16="http://schemas.microsoft.com/office/drawing/2014/main" id="{8525662A-2787-4341-925B-55A75E8D4A0D}"/>
              </a:ext>
            </a:extLst>
          </p:cNvPr>
          <p:cNvSpPr>
            <a:spLocks noChangeArrowheads="1"/>
          </p:cNvSpPr>
          <p:nvPr/>
        </p:nvSpPr>
        <p:spPr bwMode="auto">
          <a:xfrm>
            <a:off x="6948488" y="115888"/>
            <a:ext cx="2016125" cy="1008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BE" altLang="nl-BE"/>
          </a:p>
        </p:txBody>
      </p:sp>
      <p:pic>
        <p:nvPicPr>
          <p:cNvPr id="19461" name="Picture 5" descr="yotm_logo_witheu_en">
            <a:extLst>
              <a:ext uri="{FF2B5EF4-FFF2-40B4-BE49-F238E27FC236}">
                <a16:creationId xmlns:a16="http://schemas.microsoft.com/office/drawing/2014/main" id="{968E218A-FCC6-4E36-8D5E-EAC3FCC3F4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88913"/>
            <a:ext cx="18732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6">
            <a:extLst>
              <a:ext uri="{FF2B5EF4-FFF2-40B4-BE49-F238E27FC236}">
                <a16:creationId xmlns:a16="http://schemas.microsoft.com/office/drawing/2014/main" id="{19F76A0A-71D1-4607-90E4-1C29091BFC66}"/>
              </a:ext>
            </a:extLst>
          </p:cNvPr>
          <p:cNvSpPr>
            <a:spLocks noChangeArrowheads="1"/>
          </p:cNvSpPr>
          <p:nvPr/>
        </p:nvSpPr>
        <p:spPr bwMode="auto">
          <a:xfrm>
            <a:off x="603250" y="1574800"/>
            <a:ext cx="7920038"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457200" indent="-4572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1pPr>
            <a:lvl2pPr marL="742950" indent="-28575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2pPr>
            <a:lvl3pPr marL="11430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3pPr>
            <a:lvl4pPr marL="16002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4pPr>
            <a:lvl5pPr marL="20574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9pPr>
          </a:lstStyle>
          <a:p>
            <a:pPr>
              <a:spcBef>
                <a:spcPct val="25000"/>
              </a:spcBef>
              <a:spcAft>
                <a:spcPct val="25000"/>
              </a:spcAft>
              <a:buFontTx/>
              <a:buChar char="•"/>
            </a:pPr>
            <a:r>
              <a:rPr lang="en-GB" altLang="nl-BE" b="1">
                <a:solidFill>
                  <a:srgbClr val="669900"/>
                </a:solidFill>
                <a:latin typeface="Lucida Sans Unicode" panose="020B0602030504020204" pitchFamily="34" charset="0"/>
              </a:rPr>
              <a:t>Communication on </a:t>
            </a:r>
            <a:r>
              <a:rPr lang="en-GB" altLang="nl-BE" b="1">
                <a:solidFill>
                  <a:srgbClr val="CC3300"/>
                </a:solidFill>
                <a:latin typeface="Lucida Sans Unicode" panose="020B0602030504020204" pitchFamily="34" charset="0"/>
              </a:rPr>
              <a:t>modernising HE</a:t>
            </a:r>
            <a:r>
              <a:rPr lang="en-GB" altLang="nl-BE" b="1">
                <a:solidFill>
                  <a:srgbClr val="669900"/>
                </a:solidFill>
                <a:latin typeface="Lucida Sans Unicode" panose="020B0602030504020204" pitchFamily="34" charset="0"/>
              </a:rPr>
              <a:t>: a new agenda on employability, mobility, transparent info on study and research, internationalisation strategy (2011)</a:t>
            </a:r>
          </a:p>
          <a:p>
            <a:pPr>
              <a:spcBef>
                <a:spcPct val="25000"/>
              </a:spcBef>
              <a:spcAft>
                <a:spcPct val="25000"/>
              </a:spcAft>
              <a:buFontTx/>
              <a:buChar char="•"/>
            </a:pPr>
            <a:r>
              <a:rPr lang="en-GB" altLang="nl-BE" b="1">
                <a:solidFill>
                  <a:srgbClr val="669900"/>
                </a:solidFill>
                <a:latin typeface="Lucida Sans Unicode" panose="020B0602030504020204" pitchFamily="34" charset="0"/>
              </a:rPr>
              <a:t>Results of study on </a:t>
            </a:r>
            <a:r>
              <a:rPr lang="en-GB" altLang="nl-BE" b="1">
                <a:solidFill>
                  <a:srgbClr val="CC3300"/>
                </a:solidFill>
                <a:latin typeface="Lucida Sans Unicode" panose="020B0602030504020204" pitchFamily="34" charset="0"/>
              </a:rPr>
              <a:t>multi-dimensional global university ranking</a:t>
            </a:r>
            <a:r>
              <a:rPr lang="en-GB" altLang="nl-BE" b="1">
                <a:solidFill>
                  <a:srgbClr val="669900"/>
                </a:solidFill>
                <a:latin typeface="Lucida Sans Unicode" panose="020B0602030504020204" pitchFamily="34" charset="0"/>
              </a:rPr>
              <a:t> (2011)</a:t>
            </a:r>
          </a:p>
          <a:p>
            <a:pPr>
              <a:spcBef>
                <a:spcPct val="25000"/>
              </a:spcBef>
              <a:spcAft>
                <a:spcPct val="25000"/>
              </a:spcAft>
              <a:buFontTx/>
              <a:buChar char="•"/>
            </a:pPr>
            <a:r>
              <a:rPr lang="en-GB" altLang="nl-BE" b="1">
                <a:solidFill>
                  <a:srgbClr val="669900"/>
                </a:solidFill>
                <a:latin typeface="Lucida Sans Unicode" panose="020B0602030504020204" pitchFamily="34" charset="0"/>
              </a:rPr>
              <a:t>Multiannual </a:t>
            </a:r>
            <a:r>
              <a:rPr lang="en-GB" altLang="nl-BE" b="1">
                <a:solidFill>
                  <a:srgbClr val="CC3300"/>
                </a:solidFill>
                <a:latin typeface="Lucida Sans Unicode" panose="020B0602030504020204" pitchFamily="34" charset="0"/>
              </a:rPr>
              <a:t>Strategic Innovation Agenda</a:t>
            </a:r>
            <a:r>
              <a:rPr lang="en-GB" altLang="nl-BE" b="1">
                <a:solidFill>
                  <a:srgbClr val="669900"/>
                </a:solidFill>
                <a:latin typeface="Lucida Sans Unicode" panose="020B0602030504020204" pitchFamily="34" charset="0"/>
              </a:rPr>
              <a:t>: role of EIT, priorities for HE, research, innovation and entrepreneurship (2011)</a:t>
            </a:r>
          </a:p>
          <a:p>
            <a:pPr>
              <a:spcBef>
                <a:spcPct val="50000"/>
              </a:spcBef>
              <a:buFontTx/>
              <a:buChar char="•"/>
            </a:pPr>
            <a:endParaRPr lang="en-GB" altLang="nl-BE" b="1">
              <a:solidFill>
                <a:srgbClr val="669900"/>
              </a:solidFill>
              <a:latin typeface="Lucida Sans Unicode" panose="020B0602030504020204" pitchFamily="34" charset="0"/>
            </a:endParaRPr>
          </a:p>
          <a:p>
            <a:pPr>
              <a:spcBef>
                <a:spcPct val="50000"/>
              </a:spcBef>
              <a:buFontTx/>
              <a:buChar char="•"/>
            </a:pPr>
            <a:endParaRPr lang="en-GB" altLang="nl-BE" b="1">
              <a:solidFill>
                <a:srgbClr val="669900"/>
              </a:solidFill>
              <a:latin typeface="Lucida Sans Unicode" panose="020B0602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342799-14AF-4001-9C6C-3F223E6DE3E2}"/>
              </a:ext>
            </a:extLst>
          </p:cNvPr>
          <p:cNvSpPr>
            <a:spLocks noGrp="1" noChangeArrowheads="1"/>
          </p:cNvSpPr>
          <p:nvPr>
            <p:ph type="title"/>
          </p:nvPr>
        </p:nvSpPr>
        <p:spPr bwMode="auto">
          <a:xfrm>
            <a:off x="315913" y="4778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algn="l"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BE" sz="3200" b="1">
                <a:solidFill>
                  <a:srgbClr val="3399FF"/>
                </a:solidFill>
              </a:rPr>
              <a:t>Youth on the Move: Learning Mobility</a:t>
            </a:r>
            <a:r>
              <a:rPr lang="en-GB" altLang="nl-BE" sz="3200">
                <a:solidFill>
                  <a:srgbClr val="3399FF"/>
                </a:solidFill>
              </a:rPr>
              <a:t>”</a:t>
            </a:r>
          </a:p>
        </p:txBody>
      </p:sp>
      <p:sp>
        <p:nvSpPr>
          <p:cNvPr id="20483" name="Rectangle 3">
            <a:extLst>
              <a:ext uri="{FF2B5EF4-FFF2-40B4-BE49-F238E27FC236}">
                <a16:creationId xmlns:a16="http://schemas.microsoft.com/office/drawing/2014/main" id="{46DAA8F3-17C2-4C75-B094-72376C7CFFF0}"/>
              </a:ext>
            </a:extLst>
          </p:cNvPr>
          <p:cNvSpPr>
            <a:spLocks noChangeArrowheads="1"/>
          </p:cNvSpPr>
          <p:nvPr/>
        </p:nvSpPr>
        <p:spPr bwMode="auto">
          <a:xfrm>
            <a:off x="755650" y="1268413"/>
            <a:ext cx="82089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1pPr>
            <a:lvl2pPr marL="742950" indent="-28575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2pPr>
            <a:lvl3pPr marL="11430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3pPr>
            <a:lvl4pPr marL="16002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4pPr>
            <a:lvl5pPr marL="20574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9pPr>
          </a:lstStyle>
          <a:p>
            <a:pPr>
              <a:spcBef>
                <a:spcPct val="20000"/>
              </a:spcBef>
            </a:pPr>
            <a:endParaRPr lang="en-GB" altLang="nl-BE" sz="3200" b="1">
              <a:solidFill>
                <a:srgbClr val="669900"/>
              </a:solidFill>
              <a:latin typeface="Lucida Sans Unicode" panose="020B0602030504020204" pitchFamily="34" charset="0"/>
            </a:endParaRPr>
          </a:p>
          <a:p>
            <a:pPr>
              <a:spcBef>
                <a:spcPct val="20000"/>
              </a:spcBef>
            </a:pPr>
            <a:endParaRPr lang="en-GB" altLang="nl-BE" sz="3200" b="1">
              <a:solidFill>
                <a:srgbClr val="669900"/>
              </a:solidFill>
              <a:latin typeface="Lucida Sans Unicode" panose="020B0602030504020204" pitchFamily="34" charset="0"/>
            </a:endParaRPr>
          </a:p>
        </p:txBody>
      </p:sp>
      <p:sp>
        <p:nvSpPr>
          <p:cNvPr id="20484" name="Rectangle 4">
            <a:extLst>
              <a:ext uri="{FF2B5EF4-FFF2-40B4-BE49-F238E27FC236}">
                <a16:creationId xmlns:a16="http://schemas.microsoft.com/office/drawing/2014/main" id="{369313B4-705C-44B0-A6BD-E466F467EAF8}"/>
              </a:ext>
            </a:extLst>
          </p:cNvPr>
          <p:cNvSpPr>
            <a:spLocks noChangeArrowheads="1"/>
          </p:cNvSpPr>
          <p:nvPr/>
        </p:nvSpPr>
        <p:spPr bwMode="auto">
          <a:xfrm>
            <a:off x="7127875" y="204788"/>
            <a:ext cx="2016125" cy="1008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fr-BE" altLang="nl-BE"/>
          </a:p>
        </p:txBody>
      </p:sp>
      <p:pic>
        <p:nvPicPr>
          <p:cNvPr id="20485" name="Picture 5" descr="yotm_logo_witheu_en">
            <a:extLst>
              <a:ext uri="{FF2B5EF4-FFF2-40B4-BE49-F238E27FC236}">
                <a16:creationId xmlns:a16="http://schemas.microsoft.com/office/drawing/2014/main" id="{0061C938-BF35-41A6-9D13-4B2A05324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188913"/>
            <a:ext cx="18732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a:extLst>
              <a:ext uri="{FF2B5EF4-FFF2-40B4-BE49-F238E27FC236}">
                <a16:creationId xmlns:a16="http://schemas.microsoft.com/office/drawing/2014/main" id="{072EF914-DFEA-4638-B9FA-CDAE2E4CD90A}"/>
              </a:ext>
            </a:extLst>
          </p:cNvPr>
          <p:cNvSpPr>
            <a:spLocks noChangeArrowheads="1"/>
          </p:cNvSpPr>
          <p:nvPr/>
        </p:nvSpPr>
        <p:spPr bwMode="auto">
          <a:xfrm>
            <a:off x="369888" y="1219200"/>
            <a:ext cx="828040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457200" indent="-4572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1pPr>
            <a:lvl2pPr marL="742950" indent="-28575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2pPr>
            <a:lvl3pPr marL="11430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3pPr>
            <a:lvl4pPr marL="16002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4pPr>
            <a:lvl5pPr marL="2057400" indent="-228600" defTabSz="44926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panose="02020603050405020304" pitchFamily="18" charset="0"/>
              </a:defRPr>
            </a:lvl9pPr>
          </a:lstStyle>
          <a:p>
            <a:pPr>
              <a:spcBef>
                <a:spcPct val="25000"/>
              </a:spcBef>
              <a:spcAft>
                <a:spcPct val="25000"/>
              </a:spcAft>
              <a:buFontTx/>
              <a:buChar char="•"/>
            </a:pPr>
            <a:r>
              <a:rPr lang="en-GB" altLang="nl-BE" b="1">
                <a:solidFill>
                  <a:srgbClr val="669900"/>
                </a:solidFill>
                <a:latin typeface="Lucida Sans Unicode" panose="020B0602030504020204" pitchFamily="34" charset="0"/>
              </a:rPr>
              <a:t>Youth on the Move </a:t>
            </a:r>
            <a:r>
              <a:rPr lang="en-GB" altLang="nl-BE" b="1">
                <a:solidFill>
                  <a:srgbClr val="CC0000"/>
                </a:solidFill>
                <a:latin typeface="Lucida Sans Unicode" panose="020B0602030504020204" pitchFamily="34" charset="0"/>
              </a:rPr>
              <a:t>website</a:t>
            </a:r>
            <a:r>
              <a:rPr lang="en-GB" altLang="nl-BE" b="1">
                <a:solidFill>
                  <a:srgbClr val="669900"/>
                </a:solidFill>
                <a:latin typeface="Lucida Sans Unicode" panose="020B0602030504020204" pitchFamily="34" charset="0"/>
              </a:rPr>
              <a:t> on EU learning and mobility opportunities</a:t>
            </a:r>
          </a:p>
          <a:p>
            <a:pPr>
              <a:spcBef>
                <a:spcPct val="25000"/>
              </a:spcBef>
              <a:spcAft>
                <a:spcPct val="25000"/>
              </a:spcAft>
              <a:buFontTx/>
              <a:buChar char="•"/>
            </a:pPr>
            <a:r>
              <a:rPr lang="en-GB" altLang="nl-BE" b="1">
                <a:solidFill>
                  <a:srgbClr val="669900"/>
                </a:solidFill>
                <a:latin typeface="Lucida Sans Unicode" panose="020B0602030504020204" pitchFamily="34" charset="0"/>
              </a:rPr>
              <a:t>Council Recommendation on </a:t>
            </a:r>
            <a:r>
              <a:rPr lang="en-GB" altLang="nl-BE" b="1">
                <a:solidFill>
                  <a:srgbClr val="CC3300"/>
                </a:solidFill>
                <a:latin typeface="Lucida Sans Unicode" panose="020B0602030504020204" pitchFamily="34" charset="0"/>
              </a:rPr>
              <a:t>learning mobility</a:t>
            </a:r>
            <a:r>
              <a:rPr lang="en-GB" altLang="nl-BE" b="1">
                <a:solidFill>
                  <a:srgbClr val="669900"/>
                </a:solidFill>
                <a:latin typeface="Lucida Sans Unicode" panose="020B0602030504020204" pitchFamily="34" charset="0"/>
              </a:rPr>
              <a:t> + </a:t>
            </a:r>
            <a:r>
              <a:rPr lang="en-GB" altLang="nl-BE" b="1">
                <a:solidFill>
                  <a:srgbClr val="CC3300"/>
                </a:solidFill>
                <a:latin typeface="Lucida Sans Unicode" panose="020B0602030504020204" pitchFamily="34" charset="0"/>
              </a:rPr>
              <a:t>Mobility Scoreboard</a:t>
            </a:r>
            <a:r>
              <a:rPr lang="en-GB" altLang="nl-BE" b="1">
                <a:solidFill>
                  <a:srgbClr val="669900"/>
                </a:solidFill>
                <a:latin typeface="Lucida Sans Unicode" panose="020B0602030504020204" pitchFamily="34" charset="0"/>
              </a:rPr>
              <a:t> (adopted + 2012)</a:t>
            </a:r>
          </a:p>
          <a:p>
            <a:pPr>
              <a:spcBef>
                <a:spcPct val="25000"/>
              </a:spcBef>
              <a:spcAft>
                <a:spcPct val="25000"/>
              </a:spcAft>
              <a:buFontTx/>
              <a:buChar char="•"/>
            </a:pPr>
            <a:r>
              <a:rPr lang="fr-BE" altLang="nl-BE" b="1">
                <a:solidFill>
                  <a:srgbClr val="669900"/>
                </a:solidFill>
                <a:latin typeface="Lucida Sans Unicode" panose="020B0602030504020204" pitchFamily="34" charset="0"/>
              </a:rPr>
              <a:t>EU </a:t>
            </a:r>
            <a:r>
              <a:rPr lang="fr-BE" altLang="nl-BE" b="1">
                <a:solidFill>
                  <a:srgbClr val="CC0000"/>
                </a:solidFill>
                <a:latin typeface="Lucida Sans Unicode" panose="020B0602030504020204" pitchFamily="34" charset="0"/>
              </a:rPr>
              <a:t>mobility benchmarks</a:t>
            </a:r>
            <a:r>
              <a:rPr lang="fr-BE" altLang="nl-BE" b="1">
                <a:solidFill>
                  <a:srgbClr val="669900"/>
                </a:solidFill>
                <a:latin typeface="Lucida Sans Unicode" panose="020B0602030504020204" pitchFamily="34" charset="0"/>
              </a:rPr>
              <a:t> Communication (2011)</a:t>
            </a:r>
            <a:endParaRPr lang="en-GB" altLang="nl-BE" b="1">
              <a:solidFill>
                <a:srgbClr val="669900"/>
              </a:solidFill>
              <a:latin typeface="Lucida Sans Unicode" panose="020B0602030504020204" pitchFamily="34" charset="0"/>
            </a:endParaRPr>
          </a:p>
          <a:p>
            <a:pPr>
              <a:spcBef>
                <a:spcPct val="25000"/>
              </a:spcBef>
              <a:spcAft>
                <a:spcPct val="25000"/>
              </a:spcAft>
              <a:buFontTx/>
              <a:buChar char="•"/>
            </a:pPr>
            <a:r>
              <a:rPr lang="en-GB" altLang="nl-BE" b="1">
                <a:solidFill>
                  <a:srgbClr val="CC3300"/>
                </a:solidFill>
                <a:latin typeface="Lucida Sans Unicode" panose="020B0602030504020204" pitchFamily="34" charset="0"/>
              </a:rPr>
              <a:t>Guidance on the rights</a:t>
            </a:r>
            <a:r>
              <a:rPr lang="en-GB" altLang="nl-BE" b="1">
                <a:solidFill>
                  <a:srgbClr val="669900"/>
                </a:solidFill>
                <a:latin typeface="Lucida Sans Unicode" panose="020B0602030504020204" pitchFamily="34" charset="0"/>
              </a:rPr>
              <a:t> of mobile students (ECJ rulings) (adopted)</a:t>
            </a:r>
          </a:p>
          <a:p>
            <a:pPr>
              <a:spcBef>
                <a:spcPct val="25000"/>
              </a:spcBef>
              <a:spcAft>
                <a:spcPct val="25000"/>
              </a:spcAft>
              <a:buFontTx/>
              <a:buChar char="•"/>
            </a:pPr>
            <a:r>
              <a:rPr lang="en-GB" altLang="nl-BE" b="1">
                <a:solidFill>
                  <a:srgbClr val="CC3300"/>
                </a:solidFill>
                <a:latin typeface="Lucida Sans Unicode" panose="020B0602030504020204" pitchFamily="34" charset="0"/>
              </a:rPr>
              <a:t>European Skills Passport</a:t>
            </a:r>
            <a:r>
              <a:rPr lang="en-GB" altLang="nl-BE" b="1">
                <a:solidFill>
                  <a:srgbClr val="669900"/>
                </a:solidFill>
                <a:latin typeface="Lucida Sans Unicode" panose="020B0602030504020204" pitchFamily="34" charset="0"/>
              </a:rPr>
              <a:t> (building on Europass, covering informal/non formal learning) (2011-2012)</a:t>
            </a:r>
          </a:p>
          <a:p>
            <a:pPr>
              <a:spcBef>
                <a:spcPct val="50000"/>
              </a:spcBef>
              <a:buFontTx/>
              <a:buChar char="•"/>
            </a:pPr>
            <a:endParaRPr lang="en-GB" altLang="nl-BE" b="1">
              <a:solidFill>
                <a:srgbClr val="669900"/>
              </a:solidFill>
              <a:latin typeface="Lucida Sans Unicode" panose="020B0602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F19F179-AA25-4B6B-B6C8-3B144C7DF204}"/>
              </a:ext>
            </a:extLst>
          </p:cNvPr>
          <p:cNvSpPr>
            <a:spLocks noGrp="1" noChangeArrowheads="1"/>
          </p:cNvSpPr>
          <p:nvPr>
            <p:ph type="title"/>
          </p:nvPr>
        </p:nvSpPr>
        <p:spPr bwMode="auto">
          <a:xfrm>
            <a:off x="444500" y="363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An Agenda for New Skills</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and Jobs</a:t>
            </a:r>
          </a:p>
        </p:txBody>
      </p:sp>
      <p:sp>
        <p:nvSpPr>
          <p:cNvPr id="21507" name="AutoShape 3">
            <a:extLst>
              <a:ext uri="{FF2B5EF4-FFF2-40B4-BE49-F238E27FC236}">
                <a16:creationId xmlns:a16="http://schemas.microsoft.com/office/drawing/2014/main" id="{E669971E-ECA2-4954-B3F0-0D694A2CC733}"/>
              </a:ext>
            </a:extLst>
          </p:cNvPr>
          <p:cNvSpPr>
            <a:spLocks noGrp="1" noChangeArrowheads="1"/>
          </p:cNvSpPr>
          <p:nvPr>
            <p:ph type="body" idx="1"/>
          </p:nvPr>
        </p:nvSpPr>
        <p:spPr bwMode="auto">
          <a:prstGeom prst="roundRect">
            <a:avLst>
              <a:gd name="adj" fmla="val 16667"/>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spcBef>
                <a:spcPct val="0"/>
              </a:spcBef>
              <a:buFontTx/>
              <a:buNone/>
            </a:pPr>
            <a:r>
              <a:rPr lang="en-GB" altLang="nl-BE" sz="2400" b="1"/>
              <a:t>“</a:t>
            </a:r>
            <a:endParaRPr lang="en-GB" altLang="nl-BE" sz="2400" b="1" i="1"/>
          </a:p>
        </p:txBody>
      </p:sp>
      <p:sp>
        <p:nvSpPr>
          <p:cNvPr id="21508" name="AutoShape 4">
            <a:extLst>
              <a:ext uri="{FF2B5EF4-FFF2-40B4-BE49-F238E27FC236}">
                <a16:creationId xmlns:a16="http://schemas.microsoft.com/office/drawing/2014/main" id="{0C417E2F-14A2-427A-A6EB-9CCC70213A51}"/>
              </a:ext>
            </a:extLst>
          </p:cNvPr>
          <p:cNvSpPr>
            <a:spLocks noChangeArrowheads="1"/>
          </p:cNvSpPr>
          <p:nvPr/>
        </p:nvSpPr>
        <p:spPr bwMode="auto">
          <a:xfrm>
            <a:off x="395288" y="1531938"/>
            <a:ext cx="8207375" cy="1198562"/>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90000"/>
              </a:lnSpc>
              <a:spcBef>
                <a:spcPct val="20000"/>
              </a:spcBef>
            </a:pPr>
            <a:r>
              <a:rPr lang="en-GB" altLang="nl-BE" sz="2000">
                <a:solidFill>
                  <a:srgbClr val="003A80"/>
                </a:solidFill>
                <a:latin typeface="Tahoma" panose="020B0604030504040204" pitchFamily="34" charset="0"/>
              </a:rPr>
              <a:t>European Council request: « </a:t>
            </a:r>
            <a:r>
              <a:rPr lang="en-GB" altLang="nl-BE" sz="2000" i="1">
                <a:solidFill>
                  <a:srgbClr val="003A80"/>
                </a:solidFill>
                <a:latin typeface="Tahoma" panose="020B0604030504040204" pitchFamily="34" charset="0"/>
              </a:rPr>
              <a:t>to present a comprehensive assessment of the future skills requirements in Europe up to 2020 taking account of the impacts of technological change and ageing populations and to propose steps to anticipate future needs »</a:t>
            </a:r>
          </a:p>
        </p:txBody>
      </p:sp>
      <p:grpSp>
        <p:nvGrpSpPr>
          <p:cNvPr id="21509" name="Group 5">
            <a:extLst>
              <a:ext uri="{FF2B5EF4-FFF2-40B4-BE49-F238E27FC236}">
                <a16:creationId xmlns:a16="http://schemas.microsoft.com/office/drawing/2014/main" id="{4C912153-4411-4677-8AA6-58E815B76A2E}"/>
              </a:ext>
            </a:extLst>
          </p:cNvPr>
          <p:cNvGrpSpPr>
            <a:grpSpLocks/>
          </p:cNvGrpSpPr>
          <p:nvPr/>
        </p:nvGrpSpPr>
        <p:grpSpPr bwMode="auto">
          <a:xfrm>
            <a:off x="354013" y="2728913"/>
            <a:ext cx="8272462" cy="3900487"/>
            <a:chOff x="295" y="1978"/>
            <a:chExt cx="5171" cy="2100"/>
          </a:xfrm>
        </p:grpSpPr>
        <p:sp>
          <p:nvSpPr>
            <p:cNvPr id="21510" name="AutoShape 6">
              <a:extLst>
                <a:ext uri="{FF2B5EF4-FFF2-40B4-BE49-F238E27FC236}">
                  <a16:creationId xmlns:a16="http://schemas.microsoft.com/office/drawing/2014/main" id="{9767BD57-3B45-4777-B468-D58C84A5FCB8}"/>
                </a:ext>
              </a:extLst>
            </p:cNvPr>
            <p:cNvSpPr>
              <a:spLocks noChangeArrowheads="1"/>
            </p:cNvSpPr>
            <p:nvPr/>
          </p:nvSpPr>
          <p:spPr bwMode="auto">
            <a:xfrm>
              <a:off x="2585" y="1978"/>
              <a:ext cx="590" cy="500"/>
            </a:xfrm>
            <a:prstGeom prst="downArrow">
              <a:avLst>
                <a:gd name="adj1" fmla="val 50000"/>
                <a:gd name="adj2" fmla="val 25000"/>
              </a:avLst>
            </a:prstGeom>
            <a:solidFill>
              <a:srgbClr val="FFCC99"/>
            </a:solidFill>
            <a:ln w="9525">
              <a:solidFill>
                <a:schemeClr val="tx1"/>
              </a:solidFill>
              <a:miter lim="800000"/>
              <a:headEnd/>
              <a:tailEnd/>
            </a:ln>
          </p:spPr>
          <p:txBody>
            <a:bodyPr wrap="none"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a:p>
          </p:txBody>
        </p:sp>
        <p:sp>
          <p:nvSpPr>
            <p:cNvPr id="21511" name="AutoShape 7">
              <a:extLst>
                <a:ext uri="{FF2B5EF4-FFF2-40B4-BE49-F238E27FC236}">
                  <a16:creationId xmlns:a16="http://schemas.microsoft.com/office/drawing/2014/main" id="{44B6EE85-B605-4D6F-B192-B2FBF4F3F8B7}"/>
                </a:ext>
              </a:extLst>
            </p:cNvPr>
            <p:cNvSpPr>
              <a:spLocks noChangeArrowheads="1"/>
            </p:cNvSpPr>
            <p:nvPr/>
          </p:nvSpPr>
          <p:spPr bwMode="auto">
            <a:xfrm>
              <a:off x="295" y="2512"/>
              <a:ext cx="5171" cy="1566"/>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buFontTx/>
                <a:buChar char="•"/>
              </a:pPr>
              <a:r>
                <a:rPr lang="en-GB" altLang="nl-BE" sz="1800" b="1">
                  <a:solidFill>
                    <a:srgbClr val="003A80"/>
                  </a:solidFill>
                  <a:latin typeface="Tahoma" panose="020B0604030504040204" pitchFamily="34" charset="0"/>
                </a:rPr>
                <a:t>Commission Communication</a:t>
              </a:r>
              <a:r>
                <a:rPr lang="en-GB" altLang="nl-BE" sz="1800">
                  <a:solidFill>
                    <a:srgbClr val="003A80"/>
                  </a:solidFill>
                  <a:latin typeface="Tahoma" panose="020B0604030504040204" pitchFamily="34" charset="0"/>
                </a:rPr>
                <a:t>: New Skills for New Jobs: anticipating and matching labour market and skills needs (Dec 2008)</a:t>
              </a:r>
            </a:p>
            <a:p>
              <a:pPr eaLnBrk="1" hangingPunct="1">
                <a:buFontTx/>
                <a:buChar char="•"/>
              </a:pPr>
              <a:r>
                <a:rPr lang="en-GB" altLang="nl-BE" sz="1800" b="1">
                  <a:solidFill>
                    <a:srgbClr val="003A80"/>
                  </a:solidFill>
                  <a:latin typeface="Tahoma" panose="020B0604030504040204" pitchFamily="34" charset="0"/>
                </a:rPr>
                <a:t>Forecasting of Skills Supply and Demand to 2020 </a:t>
              </a:r>
              <a:r>
                <a:rPr lang="en-GB" altLang="nl-BE" sz="1800">
                  <a:solidFill>
                    <a:srgbClr val="003A80"/>
                  </a:solidFill>
                  <a:latin typeface="Tahoma" panose="020B0604030504040204" pitchFamily="34" charset="0"/>
                </a:rPr>
                <a:t>– and beyond</a:t>
              </a:r>
              <a:endParaRPr lang="en-GB" altLang="nl-BE" sz="1800" b="1">
                <a:solidFill>
                  <a:srgbClr val="003A80"/>
                </a:solidFill>
                <a:latin typeface="Tahoma" panose="020B0604030504040204" pitchFamily="34" charset="0"/>
              </a:endParaRPr>
            </a:p>
            <a:p>
              <a:pPr eaLnBrk="1" hangingPunct="1">
                <a:buFontTx/>
                <a:buChar char="•"/>
              </a:pPr>
              <a:r>
                <a:rPr lang="en-GB" altLang="nl-BE" sz="1800" b="1">
                  <a:solidFill>
                    <a:srgbClr val="003A80"/>
                  </a:solidFill>
                  <a:latin typeface="Tahoma" panose="020B0604030504040204" pitchFamily="34" charset="0"/>
                </a:rPr>
                <a:t>Sectoral Level Analyses</a:t>
              </a:r>
              <a:r>
                <a:rPr lang="en-GB" altLang="nl-BE" sz="1800">
                  <a:solidFill>
                    <a:srgbClr val="003A80"/>
                  </a:solidFill>
                  <a:latin typeface="Tahoma" panose="020B0604030504040204" pitchFamily="34" charset="0"/>
                </a:rPr>
                <a:t>: 19 foresight studies (Summer 2009)</a:t>
              </a:r>
            </a:p>
            <a:p>
              <a:pPr eaLnBrk="1" hangingPunct="1">
                <a:buFontTx/>
                <a:buChar char="•"/>
              </a:pPr>
              <a:r>
                <a:rPr lang="en-GB" altLang="nl-BE" sz="1800" b="1">
                  <a:solidFill>
                    <a:srgbClr val="003A80"/>
                  </a:solidFill>
                  <a:latin typeface="Tahoma" panose="020B0604030504040204" pitchFamily="34" charset="0"/>
                </a:rPr>
                <a:t>Expert Group Report:</a:t>
              </a:r>
              <a:r>
                <a:rPr lang="en-GB" altLang="nl-BE" sz="1800">
                  <a:solidFill>
                    <a:srgbClr val="003A80"/>
                  </a:solidFill>
                  <a:latin typeface="Tahoma" panose="020B0604030504040204" pitchFamily="34" charset="0"/>
                </a:rPr>
                <a:t> New Skills for New Jobs: Action Now (Feb 2010)</a:t>
              </a:r>
              <a:endParaRPr lang="en-GB" altLang="nl-BE" sz="800">
                <a:solidFill>
                  <a:srgbClr val="003A80"/>
                </a:solidFill>
                <a:latin typeface="Tahoma" panose="020B0604030504040204" pitchFamily="34" charset="0"/>
              </a:endParaRPr>
            </a:p>
            <a:p>
              <a:pPr eaLnBrk="1" hangingPunct="1">
                <a:buFontTx/>
                <a:buChar char="•"/>
              </a:pPr>
              <a:r>
                <a:rPr lang="en-GB" altLang="nl-BE" sz="1800" b="1">
                  <a:solidFill>
                    <a:srgbClr val="003A80"/>
                  </a:solidFill>
                  <a:latin typeface="Tahoma" panose="020B0604030504040204" pitchFamily="34" charset="0"/>
                </a:rPr>
                <a:t>Commission Communication</a:t>
              </a:r>
              <a:r>
                <a:rPr lang="en-GB" altLang="nl-BE" sz="1800">
                  <a:solidFill>
                    <a:srgbClr val="003A80"/>
                  </a:solidFill>
                  <a:latin typeface="Tahoma" panose="020B0604030504040204" pitchFamily="34" charset="0"/>
                </a:rPr>
                <a:t>: An Agenda for New Skills and Jobs (Nov 2010) </a:t>
              </a:r>
              <a:r>
                <a:rPr lang="en-GB" altLang="nl-BE" sz="1800">
                  <a:solidFill>
                    <a:srgbClr val="002060"/>
                  </a:solidFill>
                  <a:latin typeface="Tahoma" panose="020B0604030504040204" pitchFamily="34" charset="0"/>
                </a:rPr>
                <a:t>- to </a:t>
              </a:r>
              <a:r>
                <a:rPr lang="en-GB" altLang="nl-BE" sz="1800" i="1">
                  <a:solidFill>
                    <a:srgbClr val="002060"/>
                  </a:solidFill>
                  <a:latin typeface="Tahoma" panose="020B0604030504040204" pitchFamily="34" charset="0"/>
                </a:rPr>
                <a:t>inter alia </a:t>
              </a:r>
              <a:r>
                <a:rPr lang="en-GB" altLang="nl-BE" sz="1800">
                  <a:solidFill>
                    <a:srgbClr val="002060"/>
                  </a:solidFill>
                  <a:latin typeface="Tahoma" panose="020B0604030504040204" pitchFamily="34" charset="0"/>
                </a:rPr>
                <a:t>give people and businesses the right incentives to invest in continuous training, reduce mobility barriers, improve the recognition of professional qualifications...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a:extLst>
              <a:ext uri="{FF2B5EF4-FFF2-40B4-BE49-F238E27FC236}">
                <a16:creationId xmlns:a16="http://schemas.microsoft.com/office/drawing/2014/main" id="{22DEA9C5-EE52-4A73-B9D0-EE80CF2D193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66CFA4C-B7F5-4091-B535-CE31951B46F3}" type="slidenum">
              <a:rPr lang="de-DE" altLang="nl-BE" sz="1400">
                <a:latin typeface="Tahoma" panose="020B0604030504040204" pitchFamily="34" charset="0"/>
              </a:rPr>
              <a:pPr/>
              <a:t>2</a:t>
            </a:fld>
            <a:endParaRPr lang="de-DE" altLang="nl-BE" sz="1400">
              <a:latin typeface="Tahoma" panose="020B0604030504040204" pitchFamily="34" charset="0"/>
            </a:endParaRPr>
          </a:p>
        </p:txBody>
      </p:sp>
      <p:sp>
        <p:nvSpPr>
          <p:cNvPr id="4099" name="Text Box 2">
            <a:extLst>
              <a:ext uri="{FF2B5EF4-FFF2-40B4-BE49-F238E27FC236}">
                <a16:creationId xmlns:a16="http://schemas.microsoft.com/office/drawing/2014/main" id="{7A3FD9D3-09F1-4208-ACE5-4E73050000BF}"/>
              </a:ext>
            </a:extLst>
          </p:cNvPr>
          <p:cNvSpPr txBox="1">
            <a:spLocks noChangeArrowheads="1"/>
          </p:cNvSpPr>
          <p:nvPr/>
        </p:nvSpPr>
        <p:spPr bwMode="auto">
          <a:xfrm>
            <a:off x="738188" y="1773238"/>
            <a:ext cx="77851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286000" indent="-457200">
              <a:defRPr sz="2400">
                <a:solidFill>
                  <a:schemeClr val="tx1"/>
                </a:solidFill>
                <a:latin typeface="Times" panose="02020603050405020304" pitchFamily="18" charset="0"/>
              </a:defRPr>
            </a:lvl5pPr>
            <a:lvl6pPr marL="2743200" indent="-457200" eaLnBrk="0" fontAlgn="base" hangingPunct="0">
              <a:spcBef>
                <a:spcPct val="0"/>
              </a:spcBef>
              <a:spcAft>
                <a:spcPct val="0"/>
              </a:spcAft>
              <a:defRPr sz="2400">
                <a:solidFill>
                  <a:schemeClr val="tx1"/>
                </a:solidFill>
                <a:latin typeface="Times" panose="02020603050405020304" pitchFamily="18" charset="0"/>
              </a:defRPr>
            </a:lvl6pPr>
            <a:lvl7pPr marL="3200400" indent="-457200" eaLnBrk="0" fontAlgn="base" hangingPunct="0">
              <a:spcBef>
                <a:spcPct val="0"/>
              </a:spcBef>
              <a:spcAft>
                <a:spcPct val="0"/>
              </a:spcAft>
              <a:defRPr sz="2400">
                <a:solidFill>
                  <a:schemeClr val="tx1"/>
                </a:solidFill>
                <a:latin typeface="Times" panose="02020603050405020304" pitchFamily="18" charset="0"/>
              </a:defRPr>
            </a:lvl7pPr>
            <a:lvl8pPr marL="3657600" indent="-457200" eaLnBrk="0" fontAlgn="base" hangingPunct="0">
              <a:spcBef>
                <a:spcPct val="0"/>
              </a:spcBef>
              <a:spcAft>
                <a:spcPct val="0"/>
              </a:spcAft>
              <a:defRPr sz="2400">
                <a:solidFill>
                  <a:schemeClr val="tx1"/>
                </a:solidFill>
                <a:latin typeface="Times" panose="02020603050405020304" pitchFamily="18" charset="0"/>
              </a:defRPr>
            </a:lvl8pPr>
            <a:lvl9pPr marL="4114800" indent="-457200" eaLnBrk="0" fontAlgn="base" hangingPunct="0">
              <a:spcBef>
                <a:spcPct val="0"/>
              </a:spcBef>
              <a:spcAft>
                <a:spcPct val="0"/>
              </a:spcAft>
              <a:defRPr sz="2400">
                <a:solidFill>
                  <a:schemeClr val="tx1"/>
                </a:solidFill>
                <a:latin typeface="Times" panose="02020603050405020304" pitchFamily="18" charset="0"/>
              </a:defRPr>
            </a:lvl9pPr>
          </a:lstStyle>
          <a:p>
            <a:pPr>
              <a:buFontTx/>
              <a:buAutoNum type="arabicPeriod"/>
            </a:pPr>
            <a:r>
              <a:rPr lang="de-DE" altLang="nl-BE" b="1">
                <a:solidFill>
                  <a:srgbClr val="003A80"/>
                </a:solidFill>
                <a:latin typeface="Tahoma" panose="020B0604030504040204" pitchFamily="34" charset="0"/>
              </a:rPr>
              <a:t>The Challenge</a:t>
            </a:r>
            <a:r>
              <a:rPr lang="de-DE" altLang="nl-BE">
                <a:solidFill>
                  <a:srgbClr val="003A80"/>
                </a:solidFill>
                <a:latin typeface="Tahoma" panose="020B0604030504040204" pitchFamily="34" charset="0"/>
              </a:rPr>
              <a:t>: a Europe with increasing skills needs</a:t>
            </a:r>
          </a:p>
          <a:p>
            <a:pPr>
              <a:buFontTx/>
              <a:buAutoNum type="arabicPeriod"/>
            </a:pPr>
            <a:endParaRPr lang="de-DE" altLang="nl-BE" sz="900">
              <a:solidFill>
                <a:srgbClr val="003A80"/>
              </a:solidFill>
              <a:latin typeface="Tahoma" panose="020B0604030504040204" pitchFamily="34" charset="0"/>
            </a:endParaRPr>
          </a:p>
          <a:p>
            <a:pPr>
              <a:buFontTx/>
              <a:buAutoNum type="arabicPeriod"/>
            </a:pPr>
            <a:r>
              <a:rPr lang="de-DE" altLang="nl-BE" b="1">
                <a:solidFill>
                  <a:srgbClr val="003A80"/>
                </a:solidFill>
                <a:latin typeface="Tahoma" panose="020B0604030504040204" pitchFamily="34" charset="0"/>
              </a:rPr>
              <a:t>A European Response</a:t>
            </a:r>
            <a:r>
              <a:rPr lang="de-DE" altLang="nl-BE">
                <a:solidFill>
                  <a:srgbClr val="003A80"/>
                </a:solidFill>
                <a:latin typeface="Tahoma" panose="020B0604030504040204" pitchFamily="34" charset="0"/>
              </a:rPr>
              <a:t>: Europe 2020 – a strategy for smart, sustainable and inclusive growth </a:t>
            </a:r>
          </a:p>
          <a:p>
            <a:pPr>
              <a:buFontTx/>
              <a:buAutoNum type="arabicPeriod"/>
            </a:pPr>
            <a:endParaRPr lang="de-DE" altLang="nl-BE" sz="900">
              <a:solidFill>
                <a:srgbClr val="003A80"/>
              </a:solidFill>
              <a:latin typeface="Tahoma" panose="020B0604030504040204" pitchFamily="34" charset="0"/>
            </a:endParaRPr>
          </a:p>
          <a:p>
            <a:pPr>
              <a:buFontTx/>
              <a:buAutoNum type="arabicPeriod"/>
            </a:pPr>
            <a:r>
              <a:rPr lang="de-DE" altLang="nl-BE" b="1">
                <a:solidFill>
                  <a:srgbClr val="003A80"/>
                </a:solidFill>
                <a:latin typeface="Tahoma" panose="020B0604030504040204" pitchFamily="34" charset="0"/>
              </a:rPr>
              <a:t>Flagship initiatives</a:t>
            </a:r>
            <a:r>
              <a:rPr lang="de-DE" altLang="nl-BE">
                <a:solidFill>
                  <a:srgbClr val="003A80"/>
                </a:solidFill>
                <a:latin typeface="Tahoma" panose="020B0604030504040204" pitchFamily="34" charset="0"/>
              </a:rPr>
              <a:t>: Youth on the Move</a:t>
            </a:r>
          </a:p>
          <a:p>
            <a:pPr lvl="4"/>
            <a:r>
              <a:rPr lang="de-DE" altLang="nl-BE">
                <a:solidFill>
                  <a:srgbClr val="003A80"/>
                </a:solidFill>
                <a:latin typeface="Tahoma" panose="020B0604030504040204" pitchFamily="34" charset="0"/>
              </a:rPr>
              <a:t>	             New Skills and New Jobs</a:t>
            </a:r>
          </a:p>
          <a:p>
            <a:pPr lvl="4"/>
            <a:endParaRPr lang="de-DE" altLang="nl-BE" sz="600">
              <a:solidFill>
                <a:srgbClr val="003A80"/>
              </a:solidFill>
              <a:latin typeface="Tahoma" panose="020B0604030504040204" pitchFamily="34" charset="0"/>
            </a:endParaRPr>
          </a:p>
          <a:p>
            <a:pPr>
              <a:buFont typeface="Times" panose="02020603050405020304" pitchFamily="18" charset="0"/>
              <a:buAutoNum type="arabicPeriod"/>
            </a:pPr>
            <a:r>
              <a:rPr lang="de-DE" altLang="nl-BE" b="1">
                <a:solidFill>
                  <a:srgbClr val="003A80"/>
                </a:solidFill>
                <a:latin typeface="Tahoma" panose="020B0604030504040204" pitchFamily="34" charset="0"/>
              </a:rPr>
              <a:t>What next</a:t>
            </a:r>
            <a:r>
              <a:rPr lang="de-DE" altLang="nl-BE">
                <a:solidFill>
                  <a:srgbClr val="003A80"/>
                </a:solidFill>
                <a:latin typeface="Tahoma" panose="020B0604030504040204" pitchFamily="34" charset="0"/>
              </a:rPr>
              <a:t>: how can HE systems respond to the challenges?</a:t>
            </a:r>
          </a:p>
          <a:p>
            <a:pPr>
              <a:buFontTx/>
              <a:buAutoNum type="arabicPeriod"/>
            </a:pPr>
            <a:endParaRPr lang="de-DE" altLang="nl-BE">
              <a:solidFill>
                <a:srgbClr val="003A80"/>
              </a:solidFill>
              <a:latin typeface="Tahoma" panose="020B0604030504040204" pitchFamily="34" charset="0"/>
            </a:endParaRPr>
          </a:p>
          <a:p>
            <a:pPr>
              <a:buFontTx/>
              <a:buChar char="•"/>
            </a:pPr>
            <a:endParaRPr lang="de-DE" altLang="nl-BE">
              <a:solidFill>
                <a:srgbClr val="003A80"/>
              </a:solidFill>
              <a:latin typeface="Tahoma" panose="020B0604030504040204" pitchFamily="34" charset="0"/>
            </a:endParaRPr>
          </a:p>
        </p:txBody>
      </p:sp>
      <p:sp>
        <p:nvSpPr>
          <p:cNvPr id="4100" name="Text Box 3">
            <a:extLst>
              <a:ext uri="{FF2B5EF4-FFF2-40B4-BE49-F238E27FC236}">
                <a16:creationId xmlns:a16="http://schemas.microsoft.com/office/drawing/2014/main" id="{5D4CCA33-DE9C-4CE3-B0E3-6E97431CF733}"/>
              </a:ext>
            </a:extLst>
          </p:cNvPr>
          <p:cNvSpPr txBox="1">
            <a:spLocks noChangeArrowheads="1"/>
          </p:cNvSpPr>
          <p:nvPr/>
        </p:nvSpPr>
        <p:spPr bwMode="auto">
          <a:xfrm>
            <a:off x="828675" y="1079500"/>
            <a:ext cx="7632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de-DE" altLang="nl-BE" sz="2800" b="1">
                <a:solidFill>
                  <a:srgbClr val="003A80"/>
                </a:solidFill>
                <a:latin typeface="Tahoma" panose="020B0604030504040204" pitchFamily="34" charset="0"/>
              </a:rPr>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FCA668-08F7-45CB-8024-19EE57775175}"/>
              </a:ext>
            </a:extLst>
          </p:cNvPr>
          <p:cNvSpPr>
            <a:spLocks noGrp="1" noChangeArrowheads="1"/>
          </p:cNvSpPr>
          <p:nvPr>
            <p:ph type="title"/>
          </p:nvPr>
        </p:nvSpPr>
        <p:spPr bwMode="auto">
          <a:xfrm>
            <a:off x="444500" y="363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Modernisation of Higher Education</a:t>
            </a:r>
          </a:p>
        </p:txBody>
      </p:sp>
      <p:sp>
        <p:nvSpPr>
          <p:cNvPr id="22531" name="AutoShape 3">
            <a:extLst>
              <a:ext uri="{FF2B5EF4-FFF2-40B4-BE49-F238E27FC236}">
                <a16:creationId xmlns:a16="http://schemas.microsoft.com/office/drawing/2014/main" id="{4E173494-7418-45DA-9A2E-A253BD6E29E3}"/>
              </a:ext>
            </a:extLst>
          </p:cNvPr>
          <p:cNvSpPr>
            <a:spLocks noGrp="1" noChangeArrowheads="1"/>
          </p:cNvSpPr>
          <p:nvPr>
            <p:ph type="body" idx="1"/>
          </p:nvPr>
        </p:nvSpPr>
        <p:spPr bwMode="auto">
          <a:prstGeom prst="roundRect">
            <a:avLst>
              <a:gd name="adj" fmla="val 16667"/>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spcBef>
                <a:spcPct val="0"/>
              </a:spcBef>
              <a:buFontTx/>
              <a:buNone/>
            </a:pPr>
            <a:r>
              <a:rPr lang="en-GB" altLang="nl-BE" sz="2400" b="1"/>
              <a:t>“</a:t>
            </a:r>
            <a:endParaRPr lang="en-GB" altLang="nl-BE" sz="2400" b="1" i="1"/>
          </a:p>
        </p:txBody>
      </p:sp>
      <p:sp>
        <p:nvSpPr>
          <p:cNvPr id="22532" name="AutoShape 4">
            <a:extLst>
              <a:ext uri="{FF2B5EF4-FFF2-40B4-BE49-F238E27FC236}">
                <a16:creationId xmlns:a16="http://schemas.microsoft.com/office/drawing/2014/main" id="{8F3231C2-B806-44CC-A77B-544644EA3508}"/>
              </a:ext>
            </a:extLst>
          </p:cNvPr>
          <p:cNvSpPr>
            <a:spLocks noChangeArrowheads="1"/>
          </p:cNvSpPr>
          <p:nvPr/>
        </p:nvSpPr>
        <p:spPr bwMode="auto">
          <a:xfrm>
            <a:off x="331788" y="1138238"/>
            <a:ext cx="8270875" cy="1592262"/>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GB" altLang="nl-BE" sz="1800" i="1">
                <a:solidFill>
                  <a:srgbClr val="003A80"/>
                </a:solidFill>
                <a:latin typeface="Tahoma" panose="020B0604030504040204" pitchFamily="34" charset="0"/>
              </a:rPr>
              <a:t>'The last decade has brought about major expansion in higher education systems, accompanied by significant reforms in degree structures and quality assurance systems. We must continue to modernise and increase the quality of higher education, as well as making it more affordable for citizens’                   	</a:t>
            </a:r>
            <a:r>
              <a:rPr lang="en-GB" altLang="nl-BE" sz="1800">
                <a:solidFill>
                  <a:srgbClr val="003A80"/>
                </a:solidFill>
                <a:latin typeface="Tahoma" panose="020B0604030504040204" pitchFamily="34" charset="0"/>
              </a:rPr>
              <a:t>Androulla Vassiliou, European Commissioner for Education, Mar 2010</a:t>
            </a:r>
          </a:p>
        </p:txBody>
      </p:sp>
      <p:grpSp>
        <p:nvGrpSpPr>
          <p:cNvPr id="22533" name="Group 5">
            <a:extLst>
              <a:ext uri="{FF2B5EF4-FFF2-40B4-BE49-F238E27FC236}">
                <a16:creationId xmlns:a16="http://schemas.microsoft.com/office/drawing/2014/main" id="{CD9F15B6-2396-41C0-B707-A48B0B189E45}"/>
              </a:ext>
            </a:extLst>
          </p:cNvPr>
          <p:cNvGrpSpPr>
            <a:grpSpLocks/>
          </p:cNvGrpSpPr>
          <p:nvPr/>
        </p:nvGrpSpPr>
        <p:grpSpPr bwMode="auto">
          <a:xfrm>
            <a:off x="354013" y="2741613"/>
            <a:ext cx="8272462" cy="3224212"/>
            <a:chOff x="295" y="1978"/>
            <a:chExt cx="5171" cy="1815"/>
          </a:xfrm>
        </p:grpSpPr>
        <p:sp>
          <p:nvSpPr>
            <p:cNvPr id="22534" name="AutoShape 6">
              <a:extLst>
                <a:ext uri="{FF2B5EF4-FFF2-40B4-BE49-F238E27FC236}">
                  <a16:creationId xmlns:a16="http://schemas.microsoft.com/office/drawing/2014/main" id="{4C2483C3-B2AE-43F8-99E8-DD3324CC1A4A}"/>
                </a:ext>
              </a:extLst>
            </p:cNvPr>
            <p:cNvSpPr>
              <a:spLocks noChangeArrowheads="1"/>
            </p:cNvSpPr>
            <p:nvPr/>
          </p:nvSpPr>
          <p:spPr bwMode="auto">
            <a:xfrm>
              <a:off x="2585" y="1978"/>
              <a:ext cx="590" cy="500"/>
            </a:xfrm>
            <a:prstGeom prst="downArrow">
              <a:avLst>
                <a:gd name="adj1" fmla="val 50000"/>
                <a:gd name="adj2" fmla="val 25000"/>
              </a:avLst>
            </a:prstGeom>
            <a:solidFill>
              <a:srgbClr val="FFCC99"/>
            </a:solidFill>
            <a:ln w="9525">
              <a:solidFill>
                <a:schemeClr val="tx1"/>
              </a:solidFill>
              <a:miter lim="800000"/>
              <a:headEnd/>
              <a:tailEnd/>
            </a:ln>
          </p:spPr>
          <p:txBody>
            <a:bodyPr wrap="none"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a:p>
          </p:txBody>
        </p:sp>
        <p:sp>
          <p:nvSpPr>
            <p:cNvPr id="22535" name="AutoShape 7">
              <a:extLst>
                <a:ext uri="{FF2B5EF4-FFF2-40B4-BE49-F238E27FC236}">
                  <a16:creationId xmlns:a16="http://schemas.microsoft.com/office/drawing/2014/main" id="{441BCADC-C57C-48EE-B843-66FBEBACDDCD}"/>
                </a:ext>
              </a:extLst>
            </p:cNvPr>
            <p:cNvSpPr>
              <a:spLocks noChangeArrowheads="1"/>
            </p:cNvSpPr>
            <p:nvPr/>
          </p:nvSpPr>
          <p:spPr bwMode="auto">
            <a:xfrm>
              <a:off x="295" y="2567"/>
              <a:ext cx="5171" cy="1226"/>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marL="457200" indent="-457200">
                <a:defRPr sz="2400">
                  <a:solidFill>
                    <a:schemeClr val="tx1"/>
                  </a:solidFill>
                  <a:latin typeface="Times" panose="02020603050405020304" pitchFamily="18" charset="0"/>
                </a:defRPr>
              </a:lvl1pPr>
              <a:lvl2pPr marL="914400" indent="-45720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sz="1800" b="1">
                <a:solidFill>
                  <a:srgbClr val="003A80"/>
                </a:solidFill>
                <a:latin typeface="Tahoma" panose="020B0604030504040204" pitchFamily="34" charset="0"/>
              </a:endParaRPr>
            </a:p>
            <a:p>
              <a:endParaRPr lang="en-GB" altLang="nl-BE" sz="1800" b="1">
                <a:solidFill>
                  <a:srgbClr val="003A80"/>
                </a:solidFill>
                <a:latin typeface="Tahoma" panose="020B0604030504040204" pitchFamily="34" charset="0"/>
              </a:endParaRPr>
            </a:p>
            <a:p>
              <a:pPr eaLnBrk="1" hangingPunct="1">
                <a:buFontTx/>
                <a:buChar char="•"/>
              </a:pPr>
              <a:r>
                <a:rPr lang="en-GB" altLang="nl-BE" sz="1800" b="1">
                  <a:solidFill>
                    <a:srgbClr val="003A80"/>
                  </a:solidFill>
                  <a:latin typeface="Tahoma" panose="020B0604030504040204" pitchFamily="34" charset="0"/>
                </a:rPr>
                <a:t>Bologna process</a:t>
              </a:r>
              <a:r>
                <a:rPr lang="en-GB" altLang="nl-BE" sz="1800">
                  <a:solidFill>
                    <a:srgbClr val="003A80"/>
                  </a:solidFill>
                  <a:latin typeface="Tahoma" panose="020B0604030504040204" pitchFamily="34" charset="0"/>
                </a:rPr>
                <a:t>: 47 countries to make European higher education more compatible, comparable, competitive and attractive for students</a:t>
              </a:r>
            </a:p>
            <a:p>
              <a:pPr eaLnBrk="1" hangingPunct="1">
                <a:buFontTx/>
                <a:buChar char="•"/>
              </a:pPr>
              <a:r>
                <a:rPr lang="en-GB" altLang="nl-BE" sz="1800" b="1">
                  <a:solidFill>
                    <a:srgbClr val="003A80"/>
                  </a:solidFill>
                  <a:latin typeface="Tahoma" panose="020B0604030504040204" pitchFamily="34" charset="0"/>
                </a:rPr>
                <a:t>EU Modernisation of HE agenda</a:t>
              </a:r>
              <a:r>
                <a:rPr lang="en-GB" altLang="nl-BE" sz="1800">
                  <a:solidFill>
                    <a:srgbClr val="003A80"/>
                  </a:solidFill>
                  <a:latin typeface="Tahoma" panose="020B0604030504040204" pitchFamily="34" charset="0"/>
                </a:rPr>
                <a:t>: enabling Europe’s universities to contribute to the creation of a true knowledge economy and society</a:t>
              </a:r>
            </a:p>
            <a:p>
              <a:pPr lvl="1" eaLnBrk="1" hangingPunct="1">
                <a:buFont typeface="Wingdings" panose="05000000000000000000" pitchFamily="2" charset="2"/>
                <a:buChar char="Ø"/>
              </a:pPr>
              <a:r>
                <a:rPr lang="en-GB" altLang="nl-BE" sz="1800" b="1">
                  <a:solidFill>
                    <a:srgbClr val="003A80"/>
                  </a:solidFill>
                  <a:latin typeface="Tahoma" panose="020B0604030504040204" pitchFamily="34" charset="0"/>
                </a:rPr>
                <a:t>Commission Communication</a:t>
              </a:r>
              <a:r>
                <a:rPr lang="en-GB" altLang="nl-BE" sz="1800">
                  <a:solidFill>
                    <a:srgbClr val="003A80"/>
                  </a:solidFill>
                  <a:latin typeface="Tahoma" panose="020B0604030504040204" pitchFamily="34" charset="0"/>
                </a:rPr>
                <a:t> (</a:t>
              </a:r>
              <a:r>
                <a:rPr lang="en-GB" altLang="nl-BE" sz="1800" b="1">
                  <a:solidFill>
                    <a:srgbClr val="003A80"/>
                  </a:solidFill>
                  <a:latin typeface="Tahoma" panose="020B0604030504040204" pitchFamily="34" charset="0"/>
                </a:rPr>
                <a:t>2006) </a:t>
              </a:r>
              <a:r>
                <a:rPr lang="en-GB" altLang="nl-BE" sz="1800">
                  <a:solidFill>
                    <a:srgbClr val="003A80"/>
                  </a:solidFill>
                  <a:latin typeface="Tahoma" panose="020B0604030504040204" pitchFamily="34" charset="0"/>
                </a:rPr>
                <a:t> identified 9 challenge areas and proposed reforms in curricula, governance and funding</a:t>
              </a:r>
            </a:p>
            <a:p>
              <a:pPr lvl="1" eaLnBrk="1" hangingPunct="1">
                <a:buFont typeface="Wingdings" panose="05000000000000000000" pitchFamily="2" charset="2"/>
                <a:buChar char="Ø"/>
              </a:pPr>
              <a:r>
                <a:rPr lang="en-GB" altLang="nl-BE" sz="1800" b="1">
                  <a:solidFill>
                    <a:srgbClr val="003A80"/>
                  </a:solidFill>
                  <a:latin typeface="Tahoma" panose="020B0604030504040204" pitchFamily="34" charset="0"/>
                </a:rPr>
                <a:t>Commission Communication (2011) </a:t>
              </a:r>
              <a:r>
                <a:rPr lang="en-GB" altLang="nl-BE" sz="1800">
                  <a:solidFill>
                    <a:srgbClr val="003A80"/>
                  </a:solidFill>
                  <a:latin typeface="Tahoma" panose="020B0604030504040204" pitchFamily="34" charset="0"/>
                </a:rPr>
                <a:t>…</a:t>
              </a:r>
              <a:endParaRPr lang="en-GB" altLang="nl-BE" sz="1800" b="1">
                <a:solidFill>
                  <a:srgbClr val="003A80"/>
                </a:solidFill>
                <a:latin typeface="Tahoma" panose="020B0604030504040204" pitchFamily="34" charset="0"/>
              </a:endParaRPr>
            </a:p>
            <a:p>
              <a:pPr eaLnBrk="1" hangingPunct="1">
                <a:buFontTx/>
                <a:buChar char="•"/>
              </a:pPr>
              <a:endParaRPr lang="en-GB" altLang="nl-BE" sz="1800" b="1">
                <a:solidFill>
                  <a:srgbClr val="003A80"/>
                </a:solidFill>
                <a:latin typeface="Tahoma" panose="020B060403050404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259638C4-9E4E-4960-9825-4B9E19088E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2D58E26-D0A2-405E-84DB-3BBF13C7FCFD}" type="slidenum">
              <a:rPr lang="de-DE" altLang="nl-BE" sz="1400">
                <a:latin typeface="Tahoma" panose="020B0604030504040204" pitchFamily="34" charset="0"/>
              </a:rPr>
              <a:pPr/>
              <a:t>21</a:t>
            </a:fld>
            <a:endParaRPr lang="de-DE" altLang="nl-BE" sz="1400">
              <a:latin typeface="Tahoma" panose="020B0604030504040204" pitchFamily="34" charset="0"/>
            </a:endParaRPr>
          </a:p>
        </p:txBody>
      </p:sp>
      <p:sp>
        <p:nvSpPr>
          <p:cNvPr id="23555" name="Text Box 2">
            <a:extLst>
              <a:ext uri="{FF2B5EF4-FFF2-40B4-BE49-F238E27FC236}">
                <a16:creationId xmlns:a16="http://schemas.microsoft.com/office/drawing/2014/main" id="{7D363CD6-2B9C-43DB-B42C-41E49B3B5A9A}"/>
              </a:ext>
            </a:extLst>
          </p:cNvPr>
          <p:cNvSpPr txBox="1">
            <a:spLocks noChangeArrowheads="1"/>
          </p:cNvSpPr>
          <p:nvPr/>
        </p:nvSpPr>
        <p:spPr bwMode="auto">
          <a:xfrm>
            <a:off x="738188" y="1773238"/>
            <a:ext cx="77851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nl-BE" sz="900" b="1">
              <a:solidFill>
                <a:srgbClr val="003A80"/>
              </a:solidFill>
              <a:latin typeface="Tahoma" panose="020B0604030504040204" pitchFamily="34" charset="0"/>
            </a:endParaRPr>
          </a:p>
          <a:p>
            <a:endParaRPr lang="de-DE" altLang="nl-BE" sz="900" b="1">
              <a:solidFill>
                <a:srgbClr val="003A80"/>
              </a:solidFill>
              <a:latin typeface="Tahoma" panose="020B0604030504040204" pitchFamily="34" charset="0"/>
            </a:endParaRPr>
          </a:p>
          <a:p>
            <a:endParaRPr lang="de-DE" altLang="nl-BE" sz="900" b="1">
              <a:solidFill>
                <a:srgbClr val="003A80"/>
              </a:solidFill>
              <a:latin typeface="Tahoma" panose="020B0604030504040204" pitchFamily="34" charset="0"/>
            </a:endParaRPr>
          </a:p>
          <a:p>
            <a:pPr algn="ctr"/>
            <a:endParaRPr lang="de-DE" altLang="nl-BE" sz="2800" b="1">
              <a:solidFill>
                <a:srgbClr val="003A80"/>
              </a:solidFill>
              <a:latin typeface="Tahoma" panose="020B0604030504040204" pitchFamily="34" charset="0"/>
            </a:endParaRPr>
          </a:p>
          <a:p>
            <a:pPr algn="ctr"/>
            <a:endParaRPr lang="de-DE" altLang="nl-BE" sz="2800" b="1">
              <a:solidFill>
                <a:srgbClr val="003A80"/>
              </a:solidFill>
              <a:latin typeface="Tahoma" panose="020B0604030504040204" pitchFamily="34" charset="0"/>
            </a:endParaRPr>
          </a:p>
          <a:p>
            <a:pPr algn="ctr"/>
            <a:r>
              <a:rPr lang="de-DE" altLang="nl-BE" sz="2800" b="1">
                <a:solidFill>
                  <a:srgbClr val="003A80"/>
                </a:solidFill>
                <a:latin typeface="Tahoma" panose="020B0604030504040204" pitchFamily="34" charset="0"/>
              </a:rPr>
              <a:t>How can HE systems respond to challenges?</a:t>
            </a:r>
          </a:p>
          <a:p>
            <a:pPr>
              <a:buFontTx/>
              <a:buAutoNum type="arabicPeriod"/>
            </a:pPr>
            <a:endParaRPr lang="de-DE" altLang="nl-BE">
              <a:solidFill>
                <a:srgbClr val="003A80"/>
              </a:solidFill>
              <a:latin typeface="Tahoma" panose="020B0604030504040204" pitchFamily="34" charset="0"/>
            </a:endParaRPr>
          </a:p>
          <a:p>
            <a:pPr>
              <a:buFontTx/>
              <a:buChar char="•"/>
            </a:pPr>
            <a:endParaRPr lang="de-DE" altLang="nl-BE">
              <a:solidFill>
                <a:srgbClr val="003A80"/>
              </a:solidFill>
              <a:latin typeface="Tahoma" panose="020B0604030504040204" pitchFamily="34" charset="0"/>
            </a:endParaRPr>
          </a:p>
        </p:txBody>
      </p:sp>
      <p:sp>
        <p:nvSpPr>
          <p:cNvPr id="23556" name="Text Box 3">
            <a:extLst>
              <a:ext uri="{FF2B5EF4-FFF2-40B4-BE49-F238E27FC236}">
                <a16:creationId xmlns:a16="http://schemas.microsoft.com/office/drawing/2014/main" id="{820AD197-6E62-4968-9A01-1AFB54C0F469}"/>
              </a:ext>
            </a:extLst>
          </p:cNvPr>
          <p:cNvSpPr txBox="1">
            <a:spLocks noChangeArrowheads="1"/>
          </p:cNvSpPr>
          <p:nvPr/>
        </p:nvSpPr>
        <p:spPr bwMode="auto">
          <a:xfrm>
            <a:off x="828675" y="1079500"/>
            <a:ext cx="7632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de-DE" altLang="nl-BE" sz="2800" b="1">
                <a:solidFill>
                  <a:srgbClr val="003A80"/>
                </a:solidFill>
                <a:latin typeface="Tahoma" panose="020B0604030504040204" pitchFamily="34" charset="0"/>
              </a:rPr>
              <a:t>4 - What next</a:t>
            </a:r>
            <a:r>
              <a:rPr lang="de-DE" altLang="nl-BE" sz="2800">
                <a:solidFill>
                  <a:srgbClr val="003A80"/>
                </a:solidFill>
                <a:latin typeface="Tahoma" panose="020B0604030504040204" pitchFamily="34" charset="0"/>
              </a:rPr>
              <a:t>?</a:t>
            </a:r>
            <a:endParaRPr lang="de-DE" altLang="nl-BE" sz="2800" b="1">
              <a:solidFill>
                <a:srgbClr val="003A80"/>
              </a:solidFill>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297000E-FD31-4194-8288-333A8355115D}"/>
              </a:ext>
            </a:extLst>
          </p:cNvPr>
          <p:cNvSpPr>
            <a:spLocks noGrp="1" noChangeArrowheads="1"/>
          </p:cNvSpPr>
          <p:nvPr>
            <p:ph type="title"/>
          </p:nvPr>
        </p:nvSpPr>
        <p:spPr bwMode="auto">
          <a:xfrm>
            <a:off x="1778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What will HE systems look like </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in the next 10 years or so?</a:t>
            </a:r>
          </a:p>
        </p:txBody>
      </p:sp>
      <p:sp>
        <p:nvSpPr>
          <p:cNvPr id="24579" name="Rectangle 3">
            <a:extLst>
              <a:ext uri="{FF2B5EF4-FFF2-40B4-BE49-F238E27FC236}">
                <a16:creationId xmlns:a16="http://schemas.microsoft.com/office/drawing/2014/main" id="{5A894C2B-3126-41CE-933E-441ED079D4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400">
                <a:solidFill>
                  <a:srgbClr val="003A80"/>
                </a:solidFill>
                <a:latin typeface="Tahoma" panose="020B0604030504040204" pitchFamily="34" charset="0"/>
              </a:rPr>
              <a:t>How can higher education be </a:t>
            </a:r>
            <a:r>
              <a:rPr lang="en-GB" altLang="nl-BE" sz="2400" b="1">
                <a:solidFill>
                  <a:srgbClr val="003A80"/>
                </a:solidFill>
                <a:latin typeface="Tahoma" panose="020B0604030504040204" pitchFamily="34" charset="0"/>
              </a:rPr>
              <a:t>responsive to the needs of society and the labour market</a:t>
            </a:r>
            <a:r>
              <a:rPr lang="en-GB" altLang="nl-BE" sz="2400">
                <a:solidFill>
                  <a:srgbClr val="003A80"/>
                </a:solidFill>
                <a:latin typeface="Tahoma" panose="020B0604030504040204" pitchFamily="34" charset="0"/>
              </a:rPr>
              <a:t> </a:t>
            </a:r>
            <a:r>
              <a:rPr lang="en-GB" altLang="nl-BE" sz="2400" u="sng">
                <a:solidFill>
                  <a:srgbClr val="003A80"/>
                </a:solidFill>
                <a:latin typeface="Tahoma" panose="020B0604030504040204" pitchFamily="34" charset="0"/>
              </a:rPr>
              <a:t>but also shape</a:t>
            </a:r>
            <a:r>
              <a:rPr lang="en-GB" altLang="nl-BE" sz="2400">
                <a:solidFill>
                  <a:srgbClr val="003A80"/>
                </a:solidFill>
                <a:latin typeface="Tahoma" panose="020B0604030504040204" pitchFamily="34" charset="0"/>
              </a:rPr>
              <a:t> the future?</a:t>
            </a:r>
          </a:p>
          <a:p>
            <a:endParaRPr lang="en-GB" altLang="nl-BE" sz="900">
              <a:solidFill>
                <a:srgbClr val="003A80"/>
              </a:solidFill>
              <a:latin typeface="Tahoma" panose="020B0604030504040204" pitchFamily="34" charset="0"/>
            </a:endParaRPr>
          </a:p>
          <a:p>
            <a:r>
              <a:rPr lang="en-GB" altLang="nl-BE" sz="2400">
                <a:solidFill>
                  <a:srgbClr val="003A80"/>
                </a:solidFill>
                <a:latin typeface="Tahoma" panose="020B0604030504040204" pitchFamily="34" charset="0"/>
              </a:rPr>
              <a:t>What do </a:t>
            </a:r>
            <a:r>
              <a:rPr lang="en-GB" altLang="nl-BE" sz="2400" b="1">
                <a:solidFill>
                  <a:srgbClr val="003A80"/>
                </a:solidFill>
                <a:latin typeface="Tahoma" panose="020B0604030504040204" pitchFamily="34" charset="0"/>
              </a:rPr>
              <a:t>countries and regions</a:t>
            </a:r>
            <a:r>
              <a:rPr lang="en-GB" altLang="nl-BE" sz="2400">
                <a:solidFill>
                  <a:srgbClr val="003A80"/>
                </a:solidFill>
                <a:latin typeface="Tahoma" panose="020B0604030504040204" pitchFamily="34" charset="0"/>
              </a:rPr>
              <a:t> need? </a:t>
            </a:r>
          </a:p>
          <a:p>
            <a:endParaRPr lang="en-GB" altLang="nl-BE" sz="900">
              <a:solidFill>
                <a:srgbClr val="003A80"/>
              </a:solidFill>
              <a:latin typeface="Tahoma" panose="020B0604030504040204" pitchFamily="34" charset="0"/>
            </a:endParaRPr>
          </a:p>
          <a:p>
            <a:r>
              <a:rPr lang="en-GB" altLang="nl-BE" sz="2400">
                <a:solidFill>
                  <a:srgbClr val="003A80"/>
                </a:solidFill>
                <a:latin typeface="Tahoma" panose="020B0604030504040204" pitchFamily="34" charset="0"/>
              </a:rPr>
              <a:t>What do </a:t>
            </a:r>
            <a:r>
              <a:rPr lang="en-GB" altLang="nl-BE" sz="2400" b="1">
                <a:solidFill>
                  <a:srgbClr val="003A80"/>
                </a:solidFill>
                <a:latin typeface="Tahoma" panose="020B0604030504040204" pitchFamily="34" charset="0"/>
              </a:rPr>
              <a:t>students</a:t>
            </a:r>
            <a:r>
              <a:rPr lang="en-GB" altLang="nl-BE" sz="2400">
                <a:solidFill>
                  <a:srgbClr val="003A80"/>
                </a:solidFill>
                <a:latin typeface="Tahoma" panose="020B0604030504040204" pitchFamily="34" charset="0"/>
              </a:rPr>
              <a:t> want?</a:t>
            </a:r>
          </a:p>
          <a:p>
            <a:pPr>
              <a:buFontTx/>
              <a:buNone/>
            </a:pPr>
            <a:endParaRPr lang="en-GB" altLang="nl-BE" sz="900">
              <a:solidFill>
                <a:srgbClr val="003A80"/>
              </a:solidFill>
              <a:latin typeface="Tahoma" panose="020B0604030504040204" pitchFamily="34" charset="0"/>
            </a:endParaRPr>
          </a:p>
          <a:p>
            <a:r>
              <a:rPr lang="en-GB" altLang="nl-BE" sz="2400">
                <a:solidFill>
                  <a:srgbClr val="003A80"/>
                </a:solidFill>
                <a:latin typeface="Tahoma" panose="020B0604030504040204" pitchFamily="34" charset="0"/>
              </a:rPr>
              <a:t>What do </a:t>
            </a:r>
            <a:r>
              <a:rPr lang="en-GB" altLang="nl-BE" sz="2400" b="1">
                <a:solidFill>
                  <a:srgbClr val="003A80"/>
                </a:solidFill>
                <a:latin typeface="Tahoma" panose="020B0604030504040204" pitchFamily="34" charset="0"/>
              </a:rPr>
              <a:t>employers</a:t>
            </a:r>
            <a:r>
              <a:rPr lang="en-GB" altLang="nl-BE" sz="2400">
                <a:solidFill>
                  <a:srgbClr val="003A80"/>
                </a:solidFill>
                <a:latin typeface="Tahoma" panose="020B0604030504040204" pitchFamily="34" charset="0"/>
              </a:rPr>
              <a:t> want?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a:extLst>
              <a:ext uri="{FF2B5EF4-FFF2-40B4-BE49-F238E27FC236}">
                <a16:creationId xmlns:a16="http://schemas.microsoft.com/office/drawing/2014/main" id="{5F5EFC81-487E-4CBF-A053-6B21D73D1BEA}"/>
              </a:ext>
            </a:extLst>
          </p:cNvPr>
          <p:cNvSpPr txBox="1">
            <a:spLocks noGrp="1"/>
          </p:cNvSpPr>
          <p:nvPr/>
        </p:nvSpPr>
        <p:spPr bwMode="auto">
          <a:xfrm>
            <a:off x="6742113" y="6481763"/>
            <a:ext cx="2133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667548E2-6468-4ADE-AC79-DF2EA6E5856D}" type="slidenum">
              <a:rPr lang="de-DE" altLang="nl-BE" sz="1400">
                <a:latin typeface="Tahoma" panose="020B0604030504040204" pitchFamily="34" charset="0"/>
              </a:rPr>
              <a:pPr algn="r"/>
              <a:t>23</a:t>
            </a:fld>
            <a:endParaRPr lang="de-DE" altLang="nl-BE" sz="1400">
              <a:latin typeface="Tahoma" panose="020B0604030504040204" pitchFamily="34" charset="0"/>
            </a:endParaRPr>
          </a:p>
        </p:txBody>
      </p:sp>
      <p:sp>
        <p:nvSpPr>
          <p:cNvPr id="25603" name="Rectangle 2">
            <a:extLst>
              <a:ext uri="{FF2B5EF4-FFF2-40B4-BE49-F238E27FC236}">
                <a16:creationId xmlns:a16="http://schemas.microsoft.com/office/drawing/2014/main" id="{82B8CBDC-EA62-4DCC-8CAC-D5E76059A28A}"/>
              </a:ext>
            </a:extLst>
          </p:cNvPr>
          <p:cNvSpPr>
            <a:spLocks noGrp="1" noChangeArrowheads="1"/>
          </p:cNvSpPr>
          <p:nvPr>
            <p:ph type="title" idx="4294967295"/>
          </p:nvPr>
        </p:nvSpPr>
        <p:spPr bwMode="auto">
          <a:xfrm>
            <a:off x="330200" y="3127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nl-BE" sz="2800" b="1">
                <a:solidFill>
                  <a:srgbClr val="003A80"/>
                </a:solidFill>
                <a:latin typeface="Tahoma" panose="020B0604030504040204" pitchFamily="34" charset="0"/>
              </a:rPr>
              <a:t>What next: </a:t>
            </a:r>
            <a:br>
              <a:rPr lang="de-DE" altLang="nl-BE" sz="2800" b="1">
                <a:solidFill>
                  <a:srgbClr val="003A80"/>
                </a:solidFill>
                <a:latin typeface="Tahoma" panose="020B0604030504040204" pitchFamily="34" charset="0"/>
              </a:rPr>
            </a:br>
            <a:r>
              <a:rPr lang="de-DE" altLang="nl-BE" sz="2800" b="1">
                <a:solidFill>
                  <a:srgbClr val="003A80"/>
                </a:solidFill>
                <a:latin typeface="Tahoma" panose="020B0604030504040204" pitchFamily="34" charset="0"/>
              </a:rPr>
              <a:t>how can HE systems respond?</a:t>
            </a:r>
            <a:endParaRPr lang="en-US" altLang="nl-BE" sz="2800" b="1">
              <a:solidFill>
                <a:srgbClr val="003A80"/>
              </a:solidFill>
              <a:latin typeface="Tahoma" panose="020B0604030504040204" pitchFamily="34" charset="0"/>
            </a:endParaRPr>
          </a:p>
        </p:txBody>
      </p:sp>
      <p:sp>
        <p:nvSpPr>
          <p:cNvPr id="25604" name="Rectangle 3">
            <a:extLst>
              <a:ext uri="{FF2B5EF4-FFF2-40B4-BE49-F238E27FC236}">
                <a16:creationId xmlns:a16="http://schemas.microsoft.com/office/drawing/2014/main" id="{397694C1-2607-4504-9B82-99DC31D8EB47}"/>
              </a:ext>
            </a:extLst>
          </p:cNvPr>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nl-BE" sz="2000" b="1">
                <a:solidFill>
                  <a:srgbClr val="003A80"/>
                </a:solidFill>
                <a:latin typeface="Tahoma" panose="020B0604030504040204" pitchFamily="34" charset="0"/>
              </a:rPr>
              <a:t>Higher Education has never been higher on the EU agenda</a:t>
            </a:r>
            <a:r>
              <a:rPr lang="en-GB" altLang="nl-BE" sz="2000">
                <a:solidFill>
                  <a:srgbClr val="003A80"/>
                </a:solidFill>
                <a:latin typeface="Tahoma" panose="020B0604030504040204" pitchFamily="34" charset="0"/>
              </a:rPr>
              <a:t>  </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Reforms are needed</a:t>
            </a:r>
            <a:r>
              <a:rPr lang="en-GB" altLang="nl-BE" sz="2000">
                <a:solidFill>
                  <a:srgbClr val="003A80"/>
                </a:solidFill>
                <a:latin typeface="Tahoma" panose="020B0604030504040204" pitchFamily="34" charset="0"/>
              </a:rPr>
              <a:t> to allow universities to play their full part in driving smart, sustainable and inclusive growth</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No one-size-fits-all</a:t>
            </a:r>
            <a:r>
              <a:rPr lang="en-GB" altLang="nl-BE" sz="2000">
                <a:solidFill>
                  <a:srgbClr val="003A80"/>
                </a:solidFill>
                <a:latin typeface="Tahoma" panose="020B0604030504040204" pitchFamily="34" charset="0"/>
              </a:rPr>
              <a:t>: each country may find their own solutions</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Learning from each other</a:t>
            </a:r>
            <a:r>
              <a:rPr lang="en-GB" altLang="nl-BE" sz="2000">
                <a:solidFill>
                  <a:srgbClr val="003A80"/>
                </a:solidFill>
                <a:latin typeface="Tahoma" panose="020B0604030504040204" pitchFamily="34" charset="0"/>
              </a:rPr>
              <a:t> will help to advance the modernisation agenda</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fr-BE" altLang="nl-BE" sz="2000" b="1">
                <a:solidFill>
                  <a:srgbClr val="003A80"/>
                </a:solidFill>
                <a:latin typeface="Tahoma" panose="020B0604030504040204" pitchFamily="34" charset="0"/>
              </a:rPr>
              <a:t>European programmes and policy debate</a:t>
            </a:r>
            <a:r>
              <a:rPr lang="fr-BE" altLang="nl-BE" sz="2000">
                <a:solidFill>
                  <a:srgbClr val="003A80"/>
                </a:solidFill>
                <a:latin typeface="Tahoma" panose="020B0604030504040204" pitchFamily="34" charset="0"/>
              </a:rPr>
              <a:t> can provide support and impetus</a:t>
            </a:r>
            <a:endParaRPr lang="en-GB" altLang="nl-BE" sz="2000">
              <a:solidFill>
                <a:srgbClr val="003A80"/>
              </a:solidFill>
              <a:latin typeface="Tahoma" panose="020B0604030504040204" pitchFamily="34" charset="0"/>
            </a:endParaRPr>
          </a:p>
          <a:p>
            <a:pPr algn="ctr" eaLnBrk="1" hangingPunct="1">
              <a:lnSpc>
                <a:spcPct val="90000"/>
              </a:lnSpc>
              <a:buFontTx/>
              <a:buNone/>
            </a:pPr>
            <a:endParaRPr lang="en-GB" altLang="nl-BE" sz="2000">
              <a:solidFill>
                <a:srgbClr val="003A80"/>
              </a:solidFill>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F85CD068-E2F1-47D8-A5E4-BEA657A13905}"/>
              </a:ext>
            </a:extLst>
          </p:cNvPr>
          <p:cNvSpPr txBox="1">
            <a:spLocks noGrp="1"/>
          </p:cNvSpPr>
          <p:nvPr/>
        </p:nvSpPr>
        <p:spPr bwMode="auto">
          <a:xfrm>
            <a:off x="6742113" y="6481763"/>
            <a:ext cx="2133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4A472DCF-A782-419F-AB58-164151E074EB}" type="slidenum">
              <a:rPr lang="de-DE" altLang="nl-BE" sz="1400">
                <a:latin typeface="Tahoma" panose="020B0604030504040204" pitchFamily="34" charset="0"/>
              </a:rPr>
              <a:pPr algn="r"/>
              <a:t>24</a:t>
            </a:fld>
            <a:endParaRPr lang="de-DE" altLang="nl-BE" sz="1400">
              <a:latin typeface="Tahoma" panose="020B0604030504040204" pitchFamily="34" charset="0"/>
            </a:endParaRPr>
          </a:p>
        </p:txBody>
      </p:sp>
      <p:sp>
        <p:nvSpPr>
          <p:cNvPr id="26627" name="Rectangle 2">
            <a:extLst>
              <a:ext uri="{FF2B5EF4-FFF2-40B4-BE49-F238E27FC236}">
                <a16:creationId xmlns:a16="http://schemas.microsoft.com/office/drawing/2014/main" id="{73FCB928-0942-428C-B162-F95A69F0D712}"/>
              </a:ext>
            </a:extLst>
          </p:cNvPr>
          <p:cNvSpPr>
            <a:spLocks noGrp="1" noChangeArrowheads="1"/>
          </p:cNvSpPr>
          <p:nvPr>
            <p:ph type="title" idx="4294967295"/>
          </p:nvPr>
        </p:nvSpPr>
        <p:spPr bwMode="auto">
          <a:xfrm>
            <a:off x="330200" y="3127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nl-BE" sz="2800" b="1">
                <a:solidFill>
                  <a:srgbClr val="003A80"/>
                </a:solidFill>
                <a:latin typeface="Tahoma" panose="020B0604030504040204" pitchFamily="34" charset="0"/>
              </a:rPr>
              <a:t>What next: </a:t>
            </a:r>
            <a:br>
              <a:rPr lang="de-DE" altLang="nl-BE" sz="2800" b="1">
                <a:solidFill>
                  <a:srgbClr val="003A80"/>
                </a:solidFill>
                <a:latin typeface="Tahoma" panose="020B0604030504040204" pitchFamily="34" charset="0"/>
              </a:rPr>
            </a:br>
            <a:r>
              <a:rPr lang="de-DE" altLang="nl-BE" sz="2800" b="1">
                <a:solidFill>
                  <a:srgbClr val="003A80"/>
                </a:solidFill>
                <a:latin typeface="Tahoma" panose="020B0604030504040204" pitchFamily="34" charset="0"/>
              </a:rPr>
              <a:t>new challenges?</a:t>
            </a:r>
            <a:endParaRPr lang="en-US" altLang="nl-BE" sz="2800" b="1">
              <a:solidFill>
                <a:srgbClr val="003A80"/>
              </a:solidFill>
              <a:latin typeface="Tahoma" panose="020B0604030504040204" pitchFamily="34" charset="0"/>
            </a:endParaRPr>
          </a:p>
        </p:txBody>
      </p:sp>
      <p:sp>
        <p:nvSpPr>
          <p:cNvPr id="26628" name="Rectangle 3">
            <a:extLst>
              <a:ext uri="{FF2B5EF4-FFF2-40B4-BE49-F238E27FC236}">
                <a16:creationId xmlns:a16="http://schemas.microsoft.com/office/drawing/2014/main" id="{A86FC9CC-0F0C-44DB-84EE-8FCBA43C1159}"/>
              </a:ext>
            </a:extLst>
          </p:cNvPr>
          <p:cNvSpPr>
            <a:spLocks noGrp="1" noChangeArrowheads="1"/>
          </p:cNvSpPr>
          <p:nvPr>
            <p:ph type="body" idx="4294967295"/>
          </p:nvPr>
        </p:nvSpPr>
        <p:spPr bwMode="auto">
          <a:xfrm>
            <a:off x="457200" y="1422400"/>
            <a:ext cx="8229600" cy="4703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nl-BE" sz="2000" b="1">
                <a:solidFill>
                  <a:srgbClr val="003A80"/>
                </a:solidFill>
                <a:latin typeface="Tahoma" panose="020B0604030504040204" pitchFamily="34" charset="0"/>
              </a:rPr>
              <a:t>Increased pressure on capacity, quality and financial resources </a:t>
            </a:r>
            <a:r>
              <a:rPr lang="en-GB" altLang="nl-BE" sz="2000">
                <a:solidFill>
                  <a:srgbClr val="003A80"/>
                </a:solidFill>
                <a:latin typeface="Tahoma" panose="020B0604030504040204" pitchFamily="34" charset="0"/>
              </a:rPr>
              <a:t>due to massification of Europe’s HE systems</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a:solidFill>
                  <a:srgbClr val="003A80"/>
                </a:solidFill>
                <a:latin typeface="Tahoma" panose="020B0604030504040204" pitchFamily="34" charset="0"/>
              </a:rPr>
              <a:t>Pressure on financial resources</a:t>
            </a:r>
            <a:r>
              <a:rPr lang="en-GB" altLang="nl-BE" sz="2000" b="1">
                <a:solidFill>
                  <a:srgbClr val="003A80"/>
                </a:solidFill>
                <a:latin typeface="Tahoma" panose="020B0604030504040204" pitchFamily="34" charset="0"/>
              </a:rPr>
              <a:t> </a:t>
            </a:r>
            <a:r>
              <a:rPr lang="en-GB" altLang="nl-BE" sz="2000">
                <a:solidFill>
                  <a:srgbClr val="003A80"/>
                </a:solidFill>
                <a:latin typeface="Tahoma" panose="020B0604030504040204" pitchFamily="34" charset="0"/>
              </a:rPr>
              <a:t>intensified as a consequence of the </a:t>
            </a:r>
            <a:r>
              <a:rPr lang="en-GB" altLang="nl-BE" sz="2000" b="1">
                <a:solidFill>
                  <a:srgbClr val="003A80"/>
                </a:solidFill>
                <a:latin typeface="Tahoma" panose="020B0604030504040204" pitchFamily="34" charset="0"/>
              </a:rPr>
              <a:t>economic crisis</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Graduate employability</a:t>
            </a:r>
            <a:r>
              <a:rPr lang="en-GB" altLang="nl-BE" sz="2000">
                <a:solidFill>
                  <a:srgbClr val="003A80"/>
                </a:solidFill>
                <a:latin typeface="Tahoma" panose="020B0604030504040204" pitchFamily="34" charset="0"/>
              </a:rPr>
              <a:t>: an increasingly important theme at the European, national and institutional level. More qualitative research needed</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Widening participation: </a:t>
            </a:r>
            <a:r>
              <a:rPr lang="en-GB" altLang="nl-BE" sz="2000">
                <a:solidFill>
                  <a:srgbClr val="003A80"/>
                </a:solidFill>
                <a:latin typeface="Tahoma" panose="020B0604030504040204" pitchFamily="34" charset="0"/>
              </a:rPr>
              <a:t>To achieve the EU 40% benchmark</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fr-BE" altLang="nl-BE" sz="2000" b="1">
                <a:solidFill>
                  <a:srgbClr val="003A80"/>
                </a:solidFill>
                <a:latin typeface="Tahoma" panose="020B0604030504040204" pitchFamily="34" charset="0"/>
              </a:rPr>
              <a:t>Expanded role of transparency tools: </a:t>
            </a:r>
            <a:r>
              <a:rPr lang="fr-BE" altLang="nl-BE" sz="2000">
                <a:solidFill>
                  <a:srgbClr val="003A80"/>
                </a:solidFill>
                <a:latin typeface="Tahoma" panose="020B0604030504040204" pitchFamily="34" charset="0"/>
              </a:rPr>
              <a:t>increasing demands from the users of education to know more of its contents and outcomes</a:t>
            </a:r>
          </a:p>
          <a:p>
            <a:pPr eaLnBrk="1" hangingPunct="1">
              <a:lnSpc>
                <a:spcPct val="90000"/>
              </a:lnSpc>
            </a:pPr>
            <a:endParaRPr lang="fr-BE" altLang="nl-BE" sz="800">
              <a:solidFill>
                <a:srgbClr val="003A80"/>
              </a:solidFill>
              <a:latin typeface="Tahoma" panose="020B0604030504040204" pitchFamily="34" charset="0"/>
            </a:endParaRPr>
          </a:p>
          <a:p>
            <a:pPr eaLnBrk="1" hangingPunct="1">
              <a:lnSpc>
                <a:spcPct val="90000"/>
              </a:lnSpc>
            </a:pPr>
            <a:r>
              <a:rPr lang="fr-BE" altLang="nl-BE" sz="2000">
                <a:solidFill>
                  <a:srgbClr val="003A80"/>
                </a:solidFill>
                <a:latin typeface="Tahoma" panose="020B0604030504040204" pitchFamily="34" charset="0"/>
              </a:rPr>
              <a:t>Strong political commitment to </a:t>
            </a:r>
            <a:r>
              <a:rPr lang="fr-BE" altLang="nl-BE" sz="2000" b="1">
                <a:solidFill>
                  <a:srgbClr val="003A80"/>
                </a:solidFill>
                <a:latin typeface="Tahoma" panose="020B0604030504040204" pitchFamily="34" charset="0"/>
              </a:rPr>
              <a:t>mobility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37D362BE-1833-40F6-8CD3-E18DC420FC86}"/>
              </a:ext>
            </a:extLst>
          </p:cNvPr>
          <p:cNvSpPr txBox="1">
            <a:spLocks noGrp="1"/>
          </p:cNvSpPr>
          <p:nvPr/>
        </p:nvSpPr>
        <p:spPr bwMode="auto">
          <a:xfrm>
            <a:off x="6742113" y="6481763"/>
            <a:ext cx="2133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79E0B8C2-5A9B-4F3A-87E4-553A81A0AE33}" type="slidenum">
              <a:rPr lang="de-DE" altLang="nl-BE" sz="1400">
                <a:latin typeface="Tahoma" panose="020B0604030504040204" pitchFamily="34" charset="0"/>
              </a:rPr>
              <a:pPr algn="r"/>
              <a:t>25</a:t>
            </a:fld>
            <a:endParaRPr lang="de-DE" altLang="nl-BE" sz="1400">
              <a:latin typeface="Tahoma" panose="020B0604030504040204" pitchFamily="34" charset="0"/>
            </a:endParaRPr>
          </a:p>
        </p:txBody>
      </p:sp>
      <p:sp>
        <p:nvSpPr>
          <p:cNvPr id="27651" name="Rectangle 2">
            <a:extLst>
              <a:ext uri="{FF2B5EF4-FFF2-40B4-BE49-F238E27FC236}">
                <a16:creationId xmlns:a16="http://schemas.microsoft.com/office/drawing/2014/main" id="{D7DBB5DF-628A-4175-8EC7-A7ED957B88BC}"/>
              </a:ext>
            </a:extLst>
          </p:cNvPr>
          <p:cNvSpPr>
            <a:spLocks noGrp="1" noChangeArrowheads="1"/>
          </p:cNvSpPr>
          <p:nvPr>
            <p:ph type="title" idx="4294967295"/>
          </p:nvPr>
        </p:nvSpPr>
        <p:spPr bwMode="auto">
          <a:xfrm>
            <a:off x="330200" y="3127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nl-BE" sz="2800" b="1">
                <a:solidFill>
                  <a:srgbClr val="003A80"/>
                </a:solidFill>
                <a:latin typeface="Tahoma" panose="020B0604030504040204" pitchFamily="34" charset="0"/>
              </a:rPr>
              <a:t>Commission Communication on </a:t>
            </a:r>
            <a:br>
              <a:rPr lang="de-DE" altLang="nl-BE" sz="2800" b="1">
                <a:solidFill>
                  <a:srgbClr val="003A80"/>
                </a:solidFill>
                <a:latin typeface="Tahoma" panose="020B0604030504040204" pitchFamily="34" charset="0"/>
              </a:rPr>
            </a:br>
            <a:r>
              <a:rPr lang="de-DE" altLang="nl-BE" sz="2800" b="1">
                <a:solidFill>
                  <a:srgbClr val="003A80"/>
                </a:solidFill>
                <a:latin typeface="Tahoma" panose="020B0604030504040204" pitchFamily="34" charset="0"/>
              </a:rPr>
              <a:t>the Modernisation of Higher Education</a:t>
            </a:r>
            <a:br>
              <a:rPr lang="de-DE" altLang="nl-BE" sz="2800" b="1">
                <a:solidFill>
                  <a:srgbClr val="003A80"/>
                </a:solidFill>
                <a:latin typeface="Tahoma" panose="020B0604030504040204" pitchFamily="34" charset="0"/>
              </a:rPr>
            </a:br>
            <a:r>
              <a:rPr lang="de-DE" altLang="nl-BE" sz="2800" b="1">
                <a:solidFill>
                  <a:srgbClr val="003A80"/>
                </a:solidFill>
                <a:latin typeface="Tahoma" panose="020B0604030504040204" pitchFamily="34" charset="0"/>
              </a:rPr>
              <a:t>(Autumn 2011)</a:t>
            </a:r>
            <a:endParaRPr lang="en-US" altLang="nl-BE" sz="2800" b="1">
              <a:solidFill>
                <a:srgbClr val="003A80"/>
              </a:solidFill>
              <a:latin typeface="Tahoma" panose="020B0604030504040204" pitchFamily="34" charset="0"/>
            </a:endParaRPr>
          </a:p>
        </p:txBody>
      </p:sp>
      <p:sp>
        <p:nvSpPr>
          <p:cNvPr id="27652" name="Rectangle 3">
            <a:extLst>
              <a:ext uri="{FF2B5EF4-FFF2-40B4-BE49-F238E27FC236}">
                <a16:creationId xmlns:a16="http://schemas.microsoft.com/office/drawing/2014/main" id="{DA44AEB1-C236-4B86-A76E-9C67CD0545D1}"/>
              </a:ext>
            </a:extLst>
          </p:cNvPr>
          <p:cNvSpPr>
            <a:spLocks noGrp="1" noChangeArrowheads="1"/>
          </p:cNvSpPr>
          <p:nvPr>
            <p:ph type="body" idx="4294967295"/>
          </p:nvPr>
        </p:nvSpPr>
        <p:spPr bwMode="auto">
          <a:xfrm>
            <a:off x="447675" y="15240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altLang="nl-BE" sz="800" b="1">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Policy document </a:t>
            </a:r>
            <a:r>
              <a:rPr lang="en-GB" altLang="nl-BE" sz="2000">
                <a:solidFill>
                  <a:srgbClr val="003A80"/>
                </a:solidFill>
                <a:latin typeface="Tahoma" panose="020B0604030504040204" pitchFamily="34" charset="0"/>
              </a:rPr>
              <a:t>– setting out key challenges, opportunities and recommending action at EU and Member State level (to 2020) </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a:solidFill>
                  <a:srgbClr val="003A80"/>
                </a:solidFill>
                <a:latin typeface="Tahoma" panose="020B0604030504040204" pitchFamily="34" charset="0"/>
              </a:rPr>
              <a:t>Key theme: </a:t>
            </a:r>
            <a:r>
              <a:rPr lang="en-GB" altLang="nl-BE" sz="2000" b="1">
                <a:solidFill>
                  <a:srgbClr val="003A80"/>
                </a:solidFill>
                <a:latin typeface="Tahoma" panose="020B0604030504040204" pitchFamily="34" charset="0"/>
              </a:rPr>
              <a:t>How to achieve massification whilst maintaining high quality provision</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a:solidFill>
                  <a:srgbClr val="003A80"/>
                </a:solidFill>
                <a:latin typeface="Tahoma" panose="020B0604030504040204" pitchFamily="34" charset="0"/>
              </a:rPr>
              <a:t>To include an </a:t>
            </a:r>
            <a:r>
              <a:rPr lang="en-GB" altLang="nl-BE" sz="2000" b="1">
                <a:solidFill>
                  <a:srgbClr val="003A80"/>
                </a:solidFill>
                <a:latin typeface="Tahoma" panose="020B0604030504040204" pitchFamily="34" charset="0"/>
              </a:rPr>
              <a:t>internationalisation strategy</a:t>
            </a:r>
            <a:r>
              <a:rPr lang="en-GB" altLang="nl-BE" sz="2000">
                <a:solidFill>
                  <a:srgbClr val="003A80"/>
                </a:solidFill>
                <a:latin typeface="Tahoma" panose="020B0604030504040204" pitchFamily="34" charset="0"/>
              </a:rPr>
              <a:t>: how can European HE be more attractive to students and academics from beyond our borders; how can we co-operate better </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b="1">
                <a:solidFill>
                  <a:srgbClr val="003A80"/>
                </a:solidFill>
                <a:latin typeface="Tahoma" panose="020B0604030504040204" pitchFamily="34" charset="0"/>
              </a:rPr>
              <a:t>Public online consultation </a:t>
            </a:r>
            <a:r>
              <a:rPr lang="en-GB" altLang="nl-BE" sz="2000">
                <a:solidFill>
                  <a:srgbClr val="003A80"/>
                </a:solidFill>
                <a:latin typeface="Tahoma" panose="020B0604030504040204" pitchFamily="34" charset="0"/>
              </a:rPr>
              <a:t>end December to end February </a:t>
            </a:r>
          </a:p>
          <a:p>
            <a:pPr eaLnBrk="1" hangingPunct="1">
              <a:lnSpc>
                <a:spcPct val="90000"/>
              </a:lnSpc>
            </a:pPr>
            <a:endParaRPr lang="en-GB" altLang="nl-BE" sz="800">
              <a:solidFill>
                <a:srgbClr val="003A80"/>
              </a:solidFill>
              <a:latin typeface="Tahoma" panose="020B0604030504040204" pitchFamily="34" charset="0"/>
            </a:endParaRPr>
          </a:p>
          <a:p>
            <a:pPr eaLnBrk="1" hangingPunct="1">
              <a:lnSpc>
                <a:spcPct val="90000"/>
              </a:lnSpc>
            </a:pPr>
            <a:r>
              <a:rPr lang="en-GB" altLang="nl-BE" sz="2000">
                <a:solidFill>
                  <a:srgbClr val="003A80"/>
                </a:solidFill>
                <a:latin typeface="Tahoma" panose="020B0604030504040204" pitchFamily="34" charset="0"/>
              </a:rPr>
              <a:t>Informed by consultation with governments and mutual learning</a:t>
            </a:r>
          </a:p>
          <a:p>
            <a:pPr eaLnBrk="1" hangingPunct="1">
              <a:lnSpc>
                <a:spcPct val="90000"/>
              </a:lnSpc>
              <a:buFontTx/>
              <a:buNone/>
            </a:pPr>
            <a:r>
              <a:rPr lang="en-GB" altLang="nl-BE" sz="800">
                <a:solidFill>
                  <a:srgbClr val="003A80"/>
                </a:solidFill>
                <a:latin typeface="Tahoma" panose="020B0604030504040204" pitchFamily="34" charset="0"/>
              </a:rPr>
              <a:t> </a:t>
            </a:r>
          </a:p>
          <a:p>
            <a:pPr eaLnBrk="1" hangingPunct="1">
              <a:lnSpc>
                <a:spcPct val="90000"/>
              </a:lnSpc>
            </a:pPr>
            <a:r>
              <a:rPr lang="en-GB" altLang="nl-BE" sz="2000">
                <a:solidFill>
                  <a:srgbClr val="003A80"/>
                </a:solidFill>
                <a:latin typeface="Tahoma" panose="020B0604030504040204" pitchFamily="34" charset="0"/>
              </a:rPr>
              <a:t>Specific </a:t>
            </a:r>
            <a:r>
              <a:rPr lang="en-GB" altLang="nl-BE" sz="2000" b="1">
                <a:solidFill>
                  <a:srgbClr val="003A80"/>
                </a:solidFill>
                <a:latin typeface="Tahoma" panose="020B0604030504040204" pitchFamily="34" charset="0"/>
              </a:rPr>
              <a:t>studies/research </a:t>
            </a:r>
            <a:r>
              <a:rPr lang="en-GB" altLang="nl-BE" sz="2000">
                <a:solidFill>
                  <a:srgbClr val="003A80"/>
                </a:solidFill>
                <a:latin typeface="Tahoma" panose="020B0604030504040204" pitchFamily="34" charset="0"/>
              </a:rPr>
              <a:t>e.g. Feasibility studies on performance tool (June 2011), pan-EU student lending facility (March 2011)</a:t>
            </a:r>
          </a:p>
          <a:p>
            <a:pPr lvl="1" eaLnBrk="1" hangingPunct="1">
              <a:lnSpc>
                <a:spcPct val="90000"/>
              </a:lnSpc>
              <a:buFontTx/>
              <a:buNone/>
            </a:pPr>
            <a:r>
              <a:rPr lang="en-GB" altLang="nl-BE" sz="1600">
                <a:solidFill>
                  <a:srgbClr val="003A80"/>
                </a:solidFill>
                <a:latin typeface="Tahoma" panose="020B0604030504040204" pitchFamily="34"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D333EE-AE82-4E1F-98C8-446098A5FBD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fr-BE" altLang="nl-BE" sz="2800" b="1">
                <a:solidFill>
                  <a:srgbClr val="003A80"/>
                </a:solidFill>
                <a:latin typeface="Tahoma" panose="020B0604030504040204" pitchFamily="34" charset="0"/>
              </a:rPr>
            </a:br>
            <a:r>
              <a:rPr lang="fr-BE" altLang="nl-BE" sz="2800" b="1">
                <a:solidFill>
                  <a:srgbClr val="003A80"/>
                </a:solidFill>
                <a:latin typeface="Tahoma" panose="020B0604030504040204" pitchFamily="34" charset="0"/>
              </a:rPr>
              <a:t>Find out more …</a:t>
            </a:r>
            <a:endParaRPr lang="en-GB" altLang="nl-BE" sz="2800" b="1">
              <a:solidFill>
                <a:srgbClr val="003A80"/>
              </a:solidFill>
              <a:latin typeface="Tahoma" panose="020B0604030504040204" pitchFamily="34" charset="0"/>
            </a:endParaRPr>
          </a:p>
        </p:txBody>
      </p:sp>
      <p:sp>
        <p:nvSpPr>
          <p:cNvPr id="28675" name="Rectangle 3">
            <a:extLst>
              <a:ext uri="{FF2B5EF4-FFF2-40B4-BE49-F238E27FC236}">
                <a16:creationId xmlns:a16="http://schemas.microsoft.com/office/drawing/2014/main" id="{33E31FD5-C89D-46FB-9ED6-10B3FF20EB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altLang="nl-BE"/>
          </a:p>
          <a:p>
            <a:pPr>
              <a:lnSpc>
                <a:spcPct val="90000"/>
              </a:lnSpc>
              <a:buFontTx/>
              <a:buNone/>
            </a:pPr>
            <a:r>
              <a:rPr lang="en-GB" altLang="nl-BE" sz="2800">
                <a:solidFill>
                  <a:srgbClr val="003A80"/>
                </a:solidFill>
                <a:latin typeface="Tahoma" panose="020B0604030504040204" pitchFamily="34" charset="0"/>
              </a:rPr>
              <a:t>European Commission – Education webpages:</a:t>
            </a:r>
          </a:p>
          <a:p>
            <a:pPr algn="ctr">
              <a:lnSpc>
                <a:spcPct val="90000"/>
              </a:lnSpc>
              <a:buFontTx/>
              <a:buNone/>
            </a:pPr>
            <a:r>
              <a:rPr lang="en-GB" altLang="nl-BE" sz="2800">
                <a:latin typeface="Tahoma" panose="020B0604030504040204" pitchFamily="34" charset="0"/>
                <a:cs typeface="Tahoma" panose="020B0604030504040204" pitchFamily="34" charset="0"/>
                <a:hlinkClick r:id="rId3"/>
              </a:rPr>
              <a:t>http://ec.europa.eu/education/index_en.htm</a:t>
            </a:r>
            <a:r>
              <a:rPr lang="en-GB" altLang="nl-BE" sz="2800">
                <a:latin typeface="Tahoma" panose="020B0604030504040204" pitchFamily="34" charset="0"/>
                <a:cs typeface="Tahoma" panose="020B0604030504040204" pitchFamily="34" charset="0"/>
              </a:rPr>
              <a:t> </a:t>
            </a:r>
          </a:p>
          <a:p>
            <a:pPr algn="ctr">
              <a:lnSpc>
                <a:spcPct val="90000"/>
              </a:lnSpc>
              <a:buFontTx/>
              <a:buNone/>
            </a:pPr>
            <a:endParaRPr lang="en-GB" altLang="nl-BE"/>
          </a:p>
          <a:p>
            <a:pPr algn="ctr">
              <a:lnSpc>
                <a:spcPct val="90000"/>
              </a:lnSpc>
              <a:buFontTx/>
              <a:buNone/>
            </a:pPr>
            <a:r>
              <a:rPr lang="en-GB" altLang="nl-BE" sz="2800">
                <a:solidFill>
                  <a:srgbClr val="003A80"/>
                </a:solidFill>
                <a:latin typeface="Tahoma" panose="020B0604030504040204" pitchFamily="34" charset="0"/>
              </a:rPr>
              <a:t>Feel free to contact me: </a:t>
            </a:r>
            <a:r>
              <a:rPr lang="en-GB" altLang="nl-BE" sz="2800">
                <a:solidFill>
                  <a:srgbClr val="003A80"/>
                </a:solidFill>
                <a:latin typeface="Tahoma" panose="020B0604030504040204" pitchFamily="34" charset="0"/>
                <a:hlinkClick r:id="rId4"/>
              </a:rPr>
              <a:t>sophia.eriksson@ec.europa.eu</a:t>
            </a:r>
            <a:r>
              <a:rPr lang="en-GB" altLang="nl-BE" sz="2800">
                <a:solidFill>
                  <a:srgbClr val="003A80"/>
                </a:solidFill>
                <a:latin typeface="Tahoma" panose="020B0604030504040204" pitchFamily="34" charset="0"/>
              </a:rPr>
              <a:t> </a:t>
            </a:r>
            <a:endParaRPr lang="en-GB" altLang="nl-BE" sz="2800"/>
          </a:p>
          <a:p>
            <a:pPr algn="ctr">
              <a:lnSpc>
                <a:spcPct val="90000"/>
              </a:lnSpc>
              <a:buFontTx/>
              <a:buNone/>
            </a:pPr>
            <a:endParaRPr lang="en-GB" altLang="nl-BE"/>
          </a:p>
          <a:p>
            <a:pPr>
              <a:lnSpc>
                <a:spcPct val="90000"/>
              </a:lnSpc>
            </a:pPr>
            <a:endParaRPr lang="en-GB" altLang="nl-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a:extLst>
              <a:ext uri="{FF2B5EF4-FFF2-40B4-BE49-F238E27FC236}">
                <a16:creationId xmlns:a16="http://schemas.microsoft.com/office/drawing/2014/main" id="{78D422D8-D4A2-47C2-93D9-59D2FC10B52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080E63D-384C-4D03-A8D8-98CFAE3264EA}" type="slidenum">
              <a:rPr lang="de-DE" altLang="nl-BE" sz="1400">
                <a:latin typeface="Tahoma" panose="020B0604030504040204" pitchFamily="34" charset="0"/>
              </a:rPr>
              <a:pPr/>
              <a:t>3</a:t>
            </a:fld>
            <a:endParaRPr lang="de-DE" altLang="nl-BE" sz="1400">
              <a:latin typeface="Tahoma" panose="020B0604030504040204" pitchFamily="34" charset="0"/>
            </a:endParaRPr>
          </a:p>
        </p:txBody>
      </p:sp>
      <p:sp>
        <p:nvSpPr>
          <p:cNvPr id="5123" name="Text Box 2">
            <a:extLst>
              <a:ext uri="{FF2B5EF4-FFF2-40B4-BE49-F238E27FC236}">
                <a16:creationId xmlns:a16="http://schemas.microsoft.com/office/drawing/2014/main" id="{40D64994-CAE9-4976-B6A7-EF79983DD56B}"/>
              </a:ext>
            </a:extLst>
          </p:cNvPr>
          <p:cNvSpPr txBox="1">
            <a:spLocks noChangeArrowheads="1"/>
          </p:cNvSpPr>
          <p:nvPr/>
        </p:nvSpPr>
        <p:spPr bwMode="auto">
          <a:xfrm>
            <a:off x="738188" y="1773238"/>
            <a:ext cx="77851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de-DE" altLang="nl-BE">
              <a:solidFill>
                <a:srgbClr val="003A80"/>
              </a:solidFill>
              <a:latin typeface="Tahoma" panose="020B0604030504040204" pitchFamily="34" charset="0"/>
            </a:endParaRPr>
          </a:p>
          <a:p>
            <a:pPr algn="ctr"/>
            <a:endParaRPr lang="de-DE" altLang="nl-BE" b="1">
              <a:solidFill>
                <a:srgbClr val="003A80"/>
              </a:solidFill>
              <a:latin typeface="Tahoma" panose="020B0604030504040204" pitchFamily="34" charset="0"/>
            </a:endParaRPr>
          </a:p>
          <a:p>
            <a:pPr algn="ctr"/>
            <a:r>
              <a:rPr lang="de-DE" altLang="nl-BE" b="1">
                <a:solidFill>
                  <a:srgbClr val="003A80"/>
                </a:solidFill>
                <a:latin typeface="Tahoma" panose="020B0604030504040204" pitchFamily="34" charset="0"/>
              </a:rPr>
              <a:t>A Europe with increasing skills needs</a:t>
            </a:r>
          </a:p>
          <a:p>
            <a:pPr>
              <a:buFontTx/>
              <a:buAutoNum type="arabicPeriod"/>
            </a:pPr>
            <a:endParaRPr lang="de-DE" altLang="nl-BE" sz="900">
              <a:solidFill>
                <a:srgbClr val="003A80"/>
              </a:solidFill>
              <a:latin typeface="Tahoma" panose="020B0604030504040204" pitchFamily="34" charset="0"/>
            </a:endParaRPr>
          </a:p>
          <a:p>
            <a:pPr>
              <a:buFontTx/>
              <a:buAutoNum type="arabicPeriod"/>
            </a:pPr>
            <a:endParaRPr lang="de-DE" altLang="nl-BE">
              <a:solidFill>
                <a:srgbClr val="003A80"/>
              </a:solidFill>
              <a:latin typeface="Tahoma" panose="020B0604030504040204" pitchFamily="34" charset="0"/>
            </a:endParaRPr>
          </a:p>
          <a:p>
            <a:pPr>
              <a:buFontTx/>
              <a:buChar char="•"/>
            </a:pPr>
            <a:endParaRPr lang="de-DE" altLang="nl-BE">
              <a:solidFill>
                <a:srgbClr val="003A80"/>
              </a:solidFill>
              <a:latin typeface="Tahoma" panose="020B0604030504040204" pitchFamily="34" charset="0"/>
            </a:endParaRPr>
          </a:p>
        </p:txBody>
      </p:sp>
      <p:sp>
        <p:nvSpPr>
          <p:cNvPr id="5124" name="Text Box 3">
            <a:extLst>
              <a:ext uri="{FF2B5EF4-FFF2-40B4-BE49-F238E27FC236}">
                <a16:creationId xmlns:a16="http://schemas.microsoft.com/office/drawing/2014/main" id="{044F0E38-9415-4418-B4C5-21AE556B0602}"/>
              </a:ext>
            </a:extLst>
          </p:cNvPr>
          <p:cNvSpPr txBox="1">
            <a:spLocks noChangeArrowheads="1"/>
          </p:cNvSpPr>
          <p:nvPr/>
        </p:nvSpPr>
        <p:spPr bwMode="auto">
          <a:xfrm>
            <a:off x="828675" y="1079500"/>
            <a:ext cx="7632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de-DE" altLang="nl-BE" sz="2800" b="1">
                <a:solidFill>
                  <a:srgbClr val="003A80"/>
                </a:solidFill>
                <a:latin typeface="Tahoma" panose="020B0604030504040204" pitchFamily="34" charset="0"/>
              </a:rPr>
              <a:t>1 – The Challenge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B1442D8-98F8-49CF-9491-AF1324CA8354}"/>
              </a:ext>
            </a:extLst>
          </p:cNvPr>
          <p:cNvSpPr>
            <a:spLocks noGrp="1" noChangeArrowheads="1"/>
          </p:cNvSpPr>
          <p:nvPr>
            <p:ph type="title"/>
          </p:nvPr>
        </p:nvSpPr>
        <p:spPr bwMode="auto">
          <a:xfrm>
            <a:off x="2794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en-GB" altLang="nl-BE" sz="900" b="1">
                <a:solidFill>
                  <a:srgbClr val="003A80"/>
                </a:solidFill>
                <a:latin typeface="Tahoma" panose="020B0604030504040204" pitchFamily="34" charset="0"/>
              </a:rPr>
            </a:br>
            <a:r>
              <a:rPr lang="en-GB" altLang="nl-BE" sz="2400" b="1">
                <a:solidFill>
                  <a:srgbClr val="003A80"/>
                </a:solidFill>
                <a:latin typeface="Tahoma" panose="020B0604030504040204" pitchFamily="34" charset="0"/>
              </a:rPr>
              <a:t>What will the EU labour market look like </a:t>
            </a:r>
            <a:br>
              <a:rPr lang="en-GB" altLang="nl-BE" sz="2400" b="1">
                <a:solidFill>
                  <a:srgbClr val="003A80"/>
                </a:solidFill>
                <a:latin typeface="Tahoma" panose="020B0604030504040204" pitchFamily="34" charset="0"/>
              </a:rPr>
            </a:br>
            <a:r>
              <a:rPr lang="en-GB" altLang="nl-BE" sz="2400" b="1">
                <a:solidFill>
                  <a:srgbClr val="003A80"/>
                </a:solidFill>
                <a:latin typeface="Tahoma" panose="020B0604030504040204" pitchFamily="34" charset="0"/>
              </a:rPr>
              <a:t>10 years or so from now?</a:t>
            </a:r>
          </a:p>
        </p:txBody>
      </p:sp>
      <p:sp>
        <p:nvSpPr>
          <p:cNvPr id="6147" name="Rectangle 3">
            <a:extLst>
              <a:ext uri="{FF2B5EF4-FFF2-40B4-BE49-F238E27FC236}">
                <a16:creationId xmlns:a16="http://schemas.microsoft.com/office/drawing/2014/main" id="{6B823930-6074-437B-B778-570F0785F2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90000"/>
              </a:lnSpc>
            </a:pPr>
            <a:r>
              <a:rPr lang="en-GB" altLang="nl-BE" sz="2000">
                <a:solidFill>
                  <a:srgbClr val="003A80"/>
                </a:solidFill>
                <a:latin typeface="Tahoma" panose="020B0604030504040204" pitchFamily="34" charset="0"/>
              </a:rPr>
              <a:t>Employment in 2020:</a:t>
            </a:r>
          </a:p>
          <a:p>
            <a:pPr marL="857250" lvl="1" indent="-457200">
              <a:lnSpc>
                <a:spcPct val="90000"/>
              </a:lnSpc>
              <a:buFontTx/>
              <a:buNone/>
            </a:pPr>
            <a:r>
              <a:rPr lang="en-GB" altLang="nl-BE" sz="2000">
                <a:solidFill>
                  <a:srgbClr val="003A80"/>
                </a:solidFill>
                <a:latin typeface="Tahoma" panose="020B0604030504040204" pitchFamily="34" charset="0"/>
              </a:rPr>
              <a:t>	7 million new</a:t>
            </a:r>
            <a:r>
              <a:rPr lang="cs-CZ" altLang="nl-BE" sz="2000">
                <a:solidFill>
                  <a:srgbClr val="003A80"/>
                </a:solidFill>
                <a:latin typeface="Tahoma" panose="020B0604030504040204" pitchFamily="34" charset="0"/>
              </a:rPr>
              <a:t> </a:t>
            </a:r>
            <a:r>
              <a:rPr lang="en-GB" altLang="nl-BE" sz="2000">
                <a:solidFill>
                  <a:srgbClr val="003A80"/>
                </a:solidFill>
                <a:latin typeface="Tahoma" panose="020B0604030504040204" pitchFamily="34" charset="0"/>
              </a:rPr>
              <a:t>jobs (</a:t>
            </a:r>
            <a:r>
              <a:rPr lang="cs-CZ" altLang="nl-BE" sz="2000">
                <a:solidFill>
                  <a:srgbClr val="003A80"/>
                </a:solidFill>
                <a:latin typeface="Tahoma" panose="020B0604030504040204" pitchFamily="34" charset="0"/>
              </a:rPr>
              <a:t>+ </a:t>
            </a:r>
            <a:r>
              <a:rPr lang="en-GB" altLang="nl-BE" sz="2000">
                <a:solidFill>
                  <a:srgbClr val="003A80"/>
                </a:solidFill>
                <a:latin typeface="Tahoma" panose="020B0604030504040204" pitchFamily="34" charset="0"/>
              </a:rPr>
              <a:t>73 million jobs due to replacement)</a:t>
            </a:r>
          </a:p>
          <a:p>
            <a:pPr marL="457200" indent="-457200">
              <a:lnSpc>
                <a:spcPct val="90000"/>
              </a:lnSpc>
            </a:pPr>
            <a:endParaRPr lang="en-GB" altLang="nl-BE" sz="2000">
              <a:solidFill>
                <a:srgbClr val="003A80"/>
              </a:solidFill>
              <a:latin typeface="Tahoma" panose="020B0604030504040204" pitchFamily="34" charset="0"/>
            </a:endParaRPr>
          </a:p>
          <a:p>
            <a:pPr marL="457200" indent="-457200">
              <a:lnSpc>
                <a:spcPct val="90000"/>
              </a:lnSpc>
            </a:pPr>
            <a:endParaRPr lang="en-GB" altLang="nl-BE" sz="1000">
              <a:solidFill>
                <a:srgbClr val="003A80"/>
              </a:solidFill>
              <a:latin typeface="Tahoma" panose="020B0604030504040204" pitchFamily="34" charset="0"/>
            </a:endParaRPr>
          </a:p>
          <a:p>
            <a:pPr marL="457200" indent="-457200">
              <a:lnSpc>
                <a:spcPct val="90000"/>
              </a:lnSpc>
            </a:pPr>
            <a:r>
              <a:rPr lang="en-GB" altLang="nl-BE" sz="2000">
                <a:solidFill>
                  <a:srgbClr val="003A80"/>
                </a:solidFill>
                <a:latin typeface="Tahoma" panose="020B0604030504040204" pitchFamily="34" charset="0"/>
              </a:rPr>
              <a:t>Jobs becoming more knowledge- and skills-intensive</a:t>
            </a:r>
          </a:p>
          <a:p>
            <a:pPr marL="457200" indent="-457200">
              <a:lnSpc>
                <a:spcPct val="90000"/>
              </a:lnSpc>
            </a:pPr>
            <a:endParaRPr lang="en-GB" altLang="nl-BE" sz="1000">
              <a:solidFill>
                <a:srgbClr val="003A80"/>
              </a:solidFill>
              <a:latin typeface="Tahoma" panose="020B0604030504040204" pitchFamily="34" charset="0"/>
            </a:endParaRPr>
          </a:p>
          <a:p>
            <a:pPr marL="1257300" lvl="2" indent="-342900">
              <a:lnSpc>
                <a:spcPct val="90000"/>
              </a:lnSpc>
              <a:buFontTx/>
              <a:buNone/>
            </a:pPr>
            <a:endParaRPr lang="en-GB" altLang="nl-BE" sz="1000">
              <a:solidFill>
                <a:srgbClr val="003A80"/>
              </a:solidFill>
              <a:latin typeface="Tahoma" panose="020B0604030504040204" pitchFamily="34" charset="0"/>
            </a:endParaRPr>
          </a:p>
          <a:p>
            <a:pPr marL="457200" indent="-457200">
              <a:lnSpc>
                <a:spcPct val="90000"/>
              </a:lnSpc>
            </a:pPr>
            <a:r>
              <a:rPr lang="en-GB" altLang="nl-BE" sz="2000">
                <a:solidFill>
                  <a:srgbClr val="003A80"/>
                </a:solidFill>
                <a:latin typeface="Tahoma" panose="020B0604030504040204" pitchFamily="34" charset="0"/>
              </a:rPr>
              <a:t>Jobs employing highly qualified people </a:t>
            </a:r>
            <a:r>
              <a:rPr lang="en-US" altLang="nl-BE" sz="2000" b="1">
                <a:solidFill>
                  <a:srgbClr val="003A80"/>
                </a:solidFill>
                <a:latin typeface="Tahoma" panose="020B0604030504040204" pitchFamily="34" charset="0"/>
                <a:cs typeface="Arial" panose="020B0604020202020204" pitchFamily="34" charset="0"/>
              </a:rPr>
              <a:t>&gt;</a:t>
            </a:r>
            <a:r>
              <a:rPr lang="cs-CZ" altLang="nl-BE" sz="2000" b="1">
                <a:solidFill>
                  <a:srgbClr val="003A80"/>
                </a:solidFill>
                <a:latin typeface="Tahoma" panose="020B0604030504040204" pitchFamily="34" charset="0"/>
                <a:cs typeface="Arial" panose="020B0604020202020204" pitchFamily="34" charset="0"/>
              </a:rPr>
              <a:t> </a:t>
            </a:r>
            <a:r>
              <a:rPr lang="en-US" altLang="nl-BE" sz="2000">
                <a:solidFill>
                  <a:srgbClr val="003A80"/>
                </a:solidFill>
                <a:latin typeface="Tahoma" panose="020B0604030504040204" pitchFamily="34" charset="0"/>
                <a:cs typeface="Arial" panose="020B0604020202020204" pitchFamily="34" charset="0"/>
              </a:rPr>
              <a:t>1/3; </a:t>
            </a:r>
            <a:r>
              <a:rPr lang="en-US" altLang="nl-BE" sz="2000" b="1">
                <a:solidFill>
                  <a:srgbClr val="003A80"/>
                </a:solidFill>
                <a:latin typeface="Tahoma" panose="020B0604030504040204" pitchFamily="34" charset="0"/>
                <a:cs typeface="Arial" panose="020B0604020202020204" pitchFamily="34" charset="0"/>
              </a:rPr>
              <a:t>by 2020 </a:t>
            </a:r>
            <a:r>
              <a:rPr lang="en-GB" altLang="nl-BE" sz="2000" b="1">
                <a:solidFill>
                  <a:srgbClr val="003A80"/>
                </a:solidFill>
                <a:latin typeface="Tahoma" panose="020B0604030504040204" pitchFamily="34" charset="0"/>
              </a:rPr>
              <a:t>35% of all jobs will require high-level qualifications</a:t>
            </a:r>
            <a:r>
              <a:rPr lang="en-GB" altLang="nl-BE" sz="2400" b="1">
                <a:solidFill>
                  <a:srgbClr val="003A80"/>
                </a:solidFill>
                <a:latin typeface="Tahoma" panose="020B0604030504040204" pitchFamily="34" charset="0"/>
              </a:rPr>
              <a:t> </a:t>
            </a:r>
            <a:r>
              <a:rPr lang="en-GB" altLang="nl-BE" sz="2400">
                <a:solidFill>
                  <a:srgbClr val="003A80"/>
                </a:solidFill>
                <a:latin typeface="Tahoma" panose="020B0604030504040204" pitchFamily="34" charset="0"/>
              </a:rPr>
              <a:t>(today 29%)</a:t>
            </a:r>
            <a:endParaRPr lang="en-US" altLang="nl-BE" sz="2000">
              <a:solidFill>
                <a:srgbClr val="003A80"/>
              </a:solidFill>
              <a:latin typeface="Tahoma" panose="020B0604030504040204" pitchFamily="34" charset="0"/>
              <a:cs typeface="Arial" panose="020B0604020202020204" pitchFamily="34" charset="0"/>
            </a:endParaRPr>
          </a:p>
          <a:p>
            <a:pPr marL="457200" indent="-457200">
              <a:lnSpc>
                <a:spcPct val="90000"/>
              </a:lnSpc>
              <a:buFontTx/>
              <a:buBlip>
                <a:blip r:embed="rId3"/>
              </a:buBlip>
            </a:pPr>
            <a:endParaRPr lang="en-US" altLang="nl-BE" sz="2000" b="1">
              <a:solidFill>
                <a:srgbClr val="003A80"/>
              </a:solidFill>
              <a:latin typeface="Tahoma" panose="020B0604030504040204" pitchFamily="34" charset="0"/>
              <a:cs typeface="Arial" panose="020B0604020202020204" pitchFamily="34" charset="0"/>
            </a:endParaRPr>
          </a:p>
          <a:p>
            <a:pPr marL="457200" indent="-457200">
              <a:lnSpc>
                <a:spcPct val="90000"/>
              </a:lnSpc>
              <a:buFontTx/>
              <a:buNone/>
            </a:pPr>
            <a:endParaRPr lang="en-GB" altLang="nl-BE" sz="200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2DAD81C-4561-4FB7-8DFA-24D8F2288D85}"/>
              </a:ext>
            </a:extLst>
          </p:cNvPr>
          <p:cNvSpPr>
            <a:spLocks noGrp="1" noChangeArrowheads="1"/>
          </p:cNvSpPr>
          <p:nvPr>
            <p:ph type="title"/>
          </p:nvPr>
        </p:nvSpPr>
        <p:spPr bwMode="auto">
          <a:xfrm>
            <a:off x="2286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More jobs for the better qualified</a:t>
            </a:r>
          </a:p>
        </p:txBody>
      </p:sp>
      <p:pic>
        <p:nvPicPr>
          <p:cNvPr id="7171" name="Picture 4">
            <a:extLst>
              <a:ext uri="{FF2B5EF4-FFF2-40B4-BE49-F238E27FC236}">
                <a16:creationId xmlns:a16="http://schemas.microsoft.com/office/drawing/2014/main" id="{9E0231DE-B079-416D-B685-000F1F3CF7A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bwMode="auto">
          <a:xfrm>
            <a:off x="906463" y="1012825"/>
            <a:ext cx="7107237" cy="4872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a:extLst>
              <a:ext uri="{FF2B5EF4-FFF2-40B4-BE49-F238E27FC236}">
                <a16:creationId xmlns:a16="http://schemas.microsoft.com/office/drawing/2014/main" id="{CF77E384-0220-4D19-A13B-7763F5A7B7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EAF892F-3152-45C5-95E0-E6646585C796}" type="slidenum">
              <a:rPr lang="de-DE" altLang="nl-BE" sz="1400">
                <a:latin typeface="Tahoma" panose="020B0604030504040204" pitchFamily="34" charset="0"/>
              </a:rPr>
              <a:pPr/>
              <a:t>6</a:t>
            </a:fld>
            <a:endParaRPr lang="de-DE" altLang="nl-BE" sz="1400">
              <a:latin typeface="Tahoma" panose="020B0604030504040204" pitchFamily="34" charset="0"/>
            </a:endParaRPr>
          </a:p>
        </p:txBody>
      </p:sp>
      <p:sp>
        <p:nvSpPr>
          <p:cNvPr id="8195" name="Text Box 2">
            <a:extLst>
              <a:ext uri="{FF2B5EF4-FFF2-40B4-BE49-F238E27FC236}">
                <a16:creationId xmlns:a16="http://schemas.microsoft.com/office/drawing/2014/main" id="{E289011F-4F12-4332-BFA3-6F3DCFD82381}"/>
              </a:ext>
            </a:extLst>
          </p:cNvPr>
          <p:cNvSpPr txBox="1">
            <a:spLocks noChangeArrowheads="1"/>
          </p:cNvSpPr>
          <p:nvPr/>
        </p:nvSpPr>
        <p:spPr bwMode="auto">
          <a:xfrm>
            <a:off x="738188" y="1773238"/>
            <a:ext cx="77851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buFontTx/>
              <a:buAutoNum type="arabicPeriod"/>
            </a:pPr>
            <a:endParaRPr lang="de-DE" altLang="nl-BE" sz="900">
              <a:solidFill>
                <a:srgbClr val="003A80"/>
              </a:solidFill>
              <a:latin typeface="Tahoma" panose="020B0604030504040204" pitchFamily="34" charset="0"/>
            </a:endParaRPr>
          </a:p>
          <a:p>
            <a:endParaRPr lang="de-DE" altLang="nl-BE">
              <a:solidFill>
                <a:srgbClr val="003A80"/>
              </a:solidFill>
              <a:latin typeface="Tahoma" panose="020B0604030504040204" pitchFamily="34" charset="0"/>
            </a:endParaRPr>
          </a:p>
          <a:p>
            <a:pPr algn="ctr"/>
            <a:r>
              <a:rPr lang="de-DE" altLang="nl-BE" b="1">
                <a:solidFill>
                  <a:srgbClr val="003A80"/>
                </a:solidFill>
                <a:latin typeface="Tahoma" panose="020B0604030504040204" pitchFamily="34" charset="0"/>
              </a:rPr>
              <a:t>Europe 2020:</a:t>
            </a:r>
          </a:p>
          <a:p>
            <a:pPr algn="ctr"/>
            <a:r>
              <a:rPr lang="de-DE" altLang="nl-BE" b="1">
                <a:solidFill>
                  <a:srgbClr val="003A80"/>
                </a:solidFill>
                <a:latin typeface="Tahoma" panose="020B0604030504040204" pitchFamily="34" charset="0"/>
              </a:rPr>
              <a:t>a strategy for smart, sustainable and inclusive growth </a:t>
            </a:r>
          </a:p>
          <a:p>
            <a:pPr>
              <a:buFontTx/>
              <a:buAutoNum type="arabicPeriod"/>
            </a:pPr>
            <a:endParaRPr lang="de-DE" altLang="nl-BE" sz="900">
              <a:solidFill>
                <a:srgbClr val="003A80"/>
              </a:solidFill>
              <a:latin typeface="Tahoma" panose="020B0604030504040204" pitchFamily="34" charset="0"/>
            </a:endParaRPr>
          </a:p>
          <a:p>
            <a:pPr>
              <a:buFontTx/>
              <a:buAutoNum type="arabicPeriod"/>
            </a:pPr>
            <a:endParaRPr lang="de-DE" altLang="nl-BE">
              <a:solidFill>
                <a:srgbClr val="003A80"/>
              </a:solidFill>
              <a:latin typeface="Tahoma" panose="020B0604030504040204" pitchFamily="34" charset="0"/>
            </a:endParaRPr>
          </a:p>
          <a:p>
            <a:pPr>
              <a:buFontTx/>
              <a:buChar char="•"/>
            </a:pPr>
            <a:endParaRPr lang="de-DE" altLang="nl-BE">
              <a:solidFill>
                <a:srgbClr val="003A80"/>
              </a:solidFill>
              <a:latin typeface="Tahoma" panose="020B0604030504040204" pitchFamily="34" charset="0"/>
            </a:endParaRPr>
          </a:p>
        </p:txBody>
      </p:sp>
      <p:sp>
        <p:nvSpPr>
          <p:cNvPr id="8196" name="Text Box 3">
            <a:extLst>
              <a:ext uri="{FF2B5EF4-FFF2-40B4-BE49-F238E27FC236}">
                <a16:creationId xmlns:a16="http://schemas.microsoft.com/office/drawing/2014/main" id="{7E8DB995-D91D-4BD2-9D7D-9C5186FCDEC7}"/>
              </a:ext>
            </a:extLst>
          </p:cNvPr>
          <p:cNvSpPr txBox="1">
            <a:spLocks noChangeArrowheads="1"/>
          </p:cNvSpPr>
          <p:nvPr/>
        </p:nvSpPr>
        <p:spPr bwMode="auto">
          <a:xfrm>
            <a:off x="828675" y="1079500"/>
            <a:ext cx="7632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r>
              <a:rPr lang="de-DE" altLang="nl-BE" sz="2800" b="1">
                <a:solidFill>
                  <a:srgbClr val="003A80"/>
                </a:solidFill>
                <a:latin typeface="Tahoma" panose="020B0604030504040204" pitchFamily="34" charset="0"/>
              </a:rPr>
              <a:t>2 – A European Response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A149F71-3587-4D67-9345-1509E8ECBCFA}"/>
              </a:ext>
            </a:extLst>
          </p:cNvPr>
          <p:cNvSpPr>
            <a:spLocks noGrp="1" noChangeArrowheads="1"/>
          </p:cNvSpPr>
          <p:nvPr>
            <p:ph type="title"/>
          </p:nvPr>
        </p:nvSpPr>
        <p:spPr bwMode="auto">
          <a:xfrm>
            <a:off x="2413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A European Response:</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If higher education is so important – what are we doing about it?  </a:t>
            </a:r>
            <a:br>
              <a:rPr lang="en-GB" altLang="nl-BE" sz="2800" b="1">
                <a:solidFill>
                  <a:srgbClr val="003A80"/>
                </a:solidFill>
                <a:latin typeface="Tahoma" panose="020B0604030504040204" pitchFamily="34" charset="0"/>
              </a:rPr>
            </a:br>
            <a:endParaRPr lang="en-GB" altLang="nl-BE" sz="2800" b="1">
              <a:solidFill>
                <a:srgbClr val="003A80"/>
              </a:solidFill>
              <a:latin typeface="Tahoma" panose="020B0604030504040204" pitchFamily="34" charset="0"/>
            </a:endParaRPr>
          </a:p>
        </p:txBody>
      </p:sp>
      <p:sp>
        <p:nvSpPr>
          <p:cNvPr id="9219" name="Rectangle 3">
            <a:extLst>
              <a:ext uri="{FF2B5EF4-FFF2-40B4-BE49-F238E27FC236}">
                <a16:creationId xmlns:a16="http://schemas.microsoft.com/office/drawing/2014/main" id="{DD735A1A-4861-40FD-89AA-1014AF27E76A}"/>
              </a:ext>
            </a:extLst>
          </p:cNvPr>
          <p:cNvSpPr>
            <a:spLocks noGrp="1" noChangeArrowheads="1"/>
          </p:cNvSpPr>
          <p:nvPr>
            <p:ph type="body" idx="1"/>
          </p:nvPr>
        </p:nvSpPr>
        <p:spPr bwMode="auto">
          <a:xfrm>
            <a:off x="431800" y="18923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nl-BE" sz="2400">
              <a:solidFill>
                <a:srgbClr val="003A80"/>
              </a:solidFill>
              <a:latin typeface="Tahoma" panose="020B0604030504040204" pitchFamily="34" charset="0"/>
            </a:endParaRPr>
          </a:p>
          <a:p>
            <a:pPr>
              <a:buFontTx/>
              <a:buNone/>
            </a:pPr>
            <a:r>
              <a:rPr lang="en-GB" altLang="nl-BE" sz="2400" b="1">
                <a:solidFill>
                  <a:srgbClr val="003A80"/>
                </a:solidFill>
                <a:latin typeface="Tahoma" panose="020B0604030504040204" pitchFamily="34" charset="0"/>
              </a:rPr>
              <a:t>Higher education, at the centre of our strategy for growth and prosperity:</a:t>
            </a:r>
          </a:p>
          <a:p>
            <a:pPr>
              <a:buFontTx/>
              <a:buNone/>
            </a:pPr>
            <a:endParaRPr lang="en-GB" altLang="nl-BE" sz="900" b="1">
              <a:solidFill>
                <a:srgbClr val="003A80"/>
              </a:solidFill>
              <a:latin typeface="Tahoma" panose="020B0604030504040204" pitchFamily="34" charset="0"/>
            </a:endParaRPr>
          </a:p>
          <a:p>
            <a:pPr lvl="1"/>
            <a:r>
              <a:rPr lang="en-GB" altLang="nl-BE" sz="2400">
                <a:solidFill>
                  <a:srgbClr val="003A80"/>
                </a:solidFill>
                <a:latin typeface="Tahoma" panose="020B0604030504040204" pitchFamily="34" charset="0"/>
              </a:rPr>
              <a:t>Europe 2020 Strategy</a:t>
            </a:r>
          </a:p>
          <a:p>
            <a:pPr lvl="1"/>
            <a:endParaRPr lang="en-GB" altLang="nl-BE" sz="900">
              <a:solidFill>
                <a:srgbClr val="003A80"/>
              </a:solidFill>
              <a:latin typeface="Tahoma" panose="020B0604030504040204" pitchFamily="34" charset="0"/>
            </a:endParaRPr>
          </a:p>
          <a:p>
            <a:pPr lvl="1"/>
            <a:r>
              <a:rPr lang="en-GB" altLang="nl-BE" sz="2400">
                <a:solidFill>
                  <a:srgbClr val="003A80"/>
                </a:solidFill>
                <a:latin typeface="Tahoma" panose="020B0604030504040204" pitchFamily="34" charset="0"/>
              </a:rPr>
              <a:t>‘Youth on the Move’</a:t>
            </a:r>
          </a:p>
          <a:p>
            <a:pPr lvl="1"/>
            <a:endParaRPr lang="en-GB" altLang="nl-BE" sz="900">
              <a:solidFill>
                <a:srgbClr val="003A80"/>
              </a:solidFill>
              <a:latin typeface="Tahoma" panose="020B0604030504040204" pitchFamily="34" charset="0"/>
            </a:endParaRPr>
          </a:p>
          <a:p>
            <a:pPr lvl="1"/>
            <a:r>
              <a:rPr lang="en-GB" altLang="nl-BE" sz="2400">
                <a:solidFill>
                  <a:srgbClr val="003A80"/>
                </a:solidFill>
                <a:latin typeface="Tahoma" panose="020B0604030504040204" pitchFamily="34" charset="0"/>
              </a:rPr>
              <a:t>‘An Agenda for New Skills and Jobs’</a:t>
            </a:r>
          </a:p>
          <a:p>
            <a:pPr lvl="1"/>
            <a:endParaRPr lang="en-GB" altLang="nl-BE" sz="900">
              <a:solidFill>
                <a:srgbClr val="003A80"/>
              </a:solidFill>
              <a:latin typeface="Tahoma" panose="020B0604030504040204" pitchFamily="34" charset="0"/>
            </a:endParaRPr>
          </a:p>
          <a:p>
            <a:pPr lvl="1"/>
            <a:r>
              <a:rPr lang="en-GB" altLang="nl-BE" sz="2400">
                <a:solidFill>
                  <a:srgbClr val="003A80"/>
                </a:solidFill>
                <a:latin typeface="Tahoma" panose="020B0604030504040204" pitchFamily="34" charset="0"/>
              </a:rPr>
              <a:t>A strategy for the Modernisation of Higher Education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D667A828-233D-479F-A204-89FF2D40F23D}"/>
              </a:ext>
            </a:extLst>
          </p:cNvPr>
          <p:cNvSpPr txBox="1">
            <a:spLocks noGrp="1"/>
          </p:cNvSpPr>
          <p:nvPr/>
        </p:nvSpPr>
        <p:spPr bwMode="auto">
          <a:xfrm>
            <a:off x="6742113" y="6481763"/>
            <a:ext cx="2133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a:fld id="{C6B381A7-D427-40B6-ADA4-047CB7415D30}" type="slidenum">
              <a:rPr lang="de-DE" altLang="nl-BE" sz="1400">
                <a:latin typeface="Tahoma" panose="020B0604030504040204" pitchFamily="34" charset="0"/>
              </a:rPr>
              <a:pPr algn="r"/>
              <a:t>8</a:t>
            </a:fld>
            <a:endParaRPr lang="de-DE" altLang="nl-BE" sz="1400">
              <a:latin typeface="Tahoma" panose="020B0604030504040204" pitchFamily="34" charset="0"/>
            </a:endParaRPr>
          </a:p>
        </p:txBody>
      </p:sp>
      <p:sp>
        <p:nvSpPr>
          <p:cNvPr id="10243" name="Rectangle 2">
            <a:extLst>
              <a:ext uri="{FF2B5EF4-FFF2-40B4-BE49-F238E27FC236}">
                <a16:creationId xmlns:a16="http://schemas.microsoft.com/office/drawing/2014/main" id="{16CBEE1D-D40E-4850-BB60-2CC56365FDF0}"/>
              </a:ext>
            </a:extLst>
          </p:cNvPr>
          <p:cNvSpPr>
            <a:spLocks noGrp="1" noChangeArrowheads="1"/>
          </p:cNvSpPr>
          <p:nvPr>
            <p:ph type="title" idx="4294967295"/>
          </p:nvPr>
        </p:nvSpPr>
        <p:spPr bwMode="auto">
          <a:xfrm>
            <a:off x="203200" y="4651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nl-BE" sz="2800" b="1">
                <a:solidFill>
                  <a:srgbClr val="003A80"/>
                </a:solidFill>
                <a:latin typeface="Tahoma" panose="020B0604030504040204" pitchFamily="34" charset="0"/>
              </a:rPr>
              <a:t>What can the </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European Commission do?</a:t>
            </a:r>
            <a:endParaRPr lang="en-US" altLang="nl-BE" sz="2800" b="1">
              <a:solidFill>
                <a:srgbClr val="003A80"/>
              </a:solidFill>
              <a:latin typeface="Tahoma" panose="020B0604030504040204" pitchFamily="34" charset="0"/>
            </a:endParaRPr>
          </a:p>
        </p:txBody>
      </p:sp>
      <p:sp>
        <p:nvSpPr>
          <p:cNvPr id="10244" name="Rectangle 3">
            <a:extLst>
              <a:ext uri="{FF2B5EF4-FFF2-40B4-BE49-F238E27FC236}">
                <a16:creationId xmlns:a16="http://schemas.microsoft.com/office/drawing/2014/main" id="{0CD71E96-0D50-4C73-8E34-4A73F9C028BA}"/>
              </a:ext>
            </a:extLst>
          </p:cNvPr>
          <p:cNvSpPr>
            <a:spLocks noGrp="1" noChangeArrowheads="1"/>
          </p:cNvSpPr>
          <p:nvPr>
            <p:ph type="body" idx="4294967295"/>
          </p:nvPr>
        </p:nvSpPr>
        <p:spPr bwMode="auto">
          <a:xfrm>
            <a:off x="698500" y="16637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nl-BE" sz="2400">
                <a:solidFill>
                  <a:srgbClr val="003A80"/>
                </a:solidFill>
                <a:latin typeface="Tahoma" panose="020B0604030504040204" pitchFamily="34" charset="0"/>
              </a:rPr>
              <a:t>Education Policy = national competence</a:t>
            </a:r>
          </a:p>
          <a:p>
            <a:pPr lvl="1" eaLnBrk="1" hangingPunct="1">
              <a:lnSpc>
                <a:spcPct val="80000"/>
              </a:lnSpc>
              <a:buFontTx/>
              <a:buNone/>
            </a:pPr>
            <a:r>
              <a:rPr lang="fr-BE" altLang="nl-BE" sz="2000">
                <a:solidFill>
                  <a:srgbClr val="003A80"/>
                </a:solidFill>
                <a:latin typeface="Tahoma" panose="020B0604030504040204" pitchFamily="34" charset="0"/>
              </a:rPr>
              <a:t>« </a:t>
            </a:r>
            <a:r>
              <a:rPr lang="fr-BE" altLang="nl-BE" sz="1600">
                <a:solidFill>
                  <a:srgbClr val="003A80"/>
                </a:solidFill>
                <a:latin typeface="Tahoma" panose="020B0604030504040204" pitchFamily="34" charset="0"/>
              </a:rPr>
              <a:t>the EU’s role is to contribute to the development of quality education by encouraging cooperation between Member States and, if necessary, by supporting and supplementing their action » (Lisbon Treaty)</a:t>
            </a:r>
          </a:p>
          <a:p>
            <a:pPr eaLnBrk="1" hangingPunct="1">
              <a:lnSpc>
                <a:spcPct val="80000"/>
              </a:lnSpc>
            </a:pPr>
            <a:endParaRPr lang="fr-BE" altLang="nl-BE" sz="1200">
              <a:solidFill>
                <a:srgbClr val="003A80"/>
              </a:solidFill>
              <a:latin typeface="Tahoma" panose="020B0604030504040204" pitchFamily="34" charset="0"/>
            </a:endParaRPr>
          </a:p>
          <a:p>
            <a:pPr eaLnBrk="1" hangingPunct="1">
              <a:lnSpc>
                <a:spcPct val="80000"/>
              </a:lnSpc>
            </a:pPr>
            <a:r>
              <a:rPr lang="fr-BE" altLang="nl-BE" sz="2400">
                <a:solidFill>
                  <a:srgbClr val="003A80"/>
                </a:solidFill>
                <a:latin typeface="Tahoma" panose="020B0604030504040204" pitchFamily="34" charset="0"/>
              </a:rPr>
              <a:t>Develop the European dimension in education, encourage mobility and cooperation between universities</a:t>
            </a:r>
          </a:p>
          <a:p>
            <a:pPr eaLnBrk="1" hangingPunct="1">
              <a:lnSpc>
                <a:spcPct val="80000"/>
              </a:lnSpc>
            </a:pPr>
            <a:endParaRPr lang="fr-BE" altLang="nl-BE" sz="1200">
              <a:solidFill>
                <a:srgbClr val="003A80"/>
              </a:solidFill>
              <a:latin typeface="Tahoma" panose="020B0604030504040204" pitchFamily="34" charset="0"/>
            </a:endParaRPr>
          </a:p>
          <a:p>
            <a:pPr eaLnBrk="1" hangingPunct="1">
              <a:lnSpc>
                <a:spcPct val="80000"/>
              </a:lnSpc>
            </a:pPr>
            <a:r>
              <a:rPr lang="fr-BE" altLang="nl-BE" sz="2400">
                <a:solidFill>
                  <a:srgbClr val="003A80"/>
                </a:solidFill>
                <a:latin typeface="Tahoma" panose="020B0604030504040204" pitchFamily="34" charset="0"/>
              </a:rPr>
              <a:t>Open method of co-ordination (benchmarking and peer learning amongst Member States)</a:t>
            </a:r>
          </a:p>
          <a:p>
            <a:pPr eaLnBrk="1" hangingPunct="1">
              <a:lnSpc>
                <a:spcPct val="80000"/>
              </a:lnSpc>
            </a:pPr>
            <a:endParaRPr lang="fr-BE" altLang="nl-BE" sz="1200">
              <a:solidFill>
                <a:srgbClr val="003A80"/>
              </a:solidFill>
              <a:latin typeface="Tahoma" panose="020B0604030504040204" pitchFamily="34" charset="0"/>
            </a:endParaRPr>
          </a:p>
          <a:p>
            <a:pPr eaLnBrk="1" hangingPunct="1">
              <a:lnSpc>
                <a:spcPct val="80000"/>
              </a:lnSpc>
            </a:pPr>
            <a:r>
              <a:rPr lang="fr-BE" altLang="nl-BE" sz="2400">
                <a:solidFill>
                  <a:srgbClr val="003A80"/>
                </a:solidFill>
                <a:latin typeface="Tahoma" panose="020B0604030504040204" pitchFamily="34" charset="0"/>
              </a:rPr>
              <a:t>Strategic reflection and policy shaping </a:t>
            </a:r>
          </a:p>
          <a:p>
            <a:pPr eaLnBrk="1" hangingPunct="1">
              <a:lnSpc>
                <a:spcPct val="80000"/>
              </a:lnSpc>
            </a:pPr>
            <a:endParaRPr lang="fr-BE" altLang="nl-BE" sz="1200">
              <a:solidFill>
                <a:srgbClr val="003A80"/>
              </a:solidFill>
              <a:latin typeface="Tahoma" panose="020B0604030504040204" pitchFamily="34" charset="0"/>
            </a:endParaRPr>
          </a:p>
          <a:p>
            <a:pPr eaLnBrk="1" hangingPunct="1">
              <a:lnSpc>
                <a:spcPct val="80000"/>
              </a:lnSpc>
            </a:pPr>
            <a:r>
              <a:rPr lang="fr-BE" altLang="nl-BE" sz="2400">
                <a:solidFill>
                  <a:srgbClr val="003A80"/>
                </a:solidFill>
                <a:latin typeface="Tahoma" panose="020B0604030504040204" pitchFamily="34" charset="0"/>
              </a:rPr>
              <a:t>Specific initiatives and instruments  </a:t>
            </a:r>
          </a:p>
          <a:p>
            <a:pPr eaLnBrk="1" hangingPunct="1">
              <a:lnSpc>
                <a:spcPct val="80000"/>
              </a:lnSpc>
            </a:pPr>
            <a:endParaRPr lang="fr-BE" altLang="nl-BE" sz="1800">
              <a:solidFill>
                <a:srgbClr val="003A80"/>
              </a:solidFill>
              <a:latin typeface="Tahoma" panose="020B0604030504040204" pitchFamily="34" charset="0"/>
            </a:endParaRPr>
          </a:p>
          <a:p>
            <a:pPr eaLnBrk="1" hangingPunct="1">
              <a:lnSpc>
                <a:spcPct val="80000"/>
              </a:lnSpc>
            </a:pPr>
            <a:endParaRPr lang="en-GB" altLang="nl-BE" sz="2400">
              <a:solidFill>
                <a:srgbClr val="003A80"/>
              </a:solidFill>
              <a:latin typeface="Tahoma" panose="020B0604030504040204" pitchFamily="34" charset="0"/>
            </a:endParaRPr>
          </a:p>
          <a:p>
            <a:pPr algn="ctr" eaLnBrk="1" hangingPunct="1">
              <a:lnSpc>
                <a:spcPct val="80000"/>
              </a:lnSpc>
              <a:buFontTx/>
              <a:buNone/>
            </a:pPr>
            <a:endParaRPr lang="nl-NL" altLang="nl-BE" sz="2000" b="1" i="1">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D9E48F-6516-4050-BA0C-CC9F4526D47C}"/>
              </a:ext>
            </a:extLst>
          </p:cNvPr>
          <p:cNvSpPr>
            <a:spLocks noGrp="1" noChangeArrowheads="1"/>
          </p:cNvSpPr>
          <p:nvPr>
            <p:ph type="title"/>
          </p:nvPr>
        </p:nvSpPr>
        <p:spPr bwMode="auto">
          <a:xfrm>
            <a:off x="444500" y="3635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nl-BE" sz="2800" b="1">
                <a:solidFill>
                  <a:srgbClr val="003A80"/>
                </a:solidFill>
                <a:latin typeface="Tahoma" panose="020B0604030504040204" pitchFamily="34" charset="0"/>
              </a:rPr>
              <a:t>Over-arching EU policy goal: </a:t>
            </a:r>
            <a:br>
              <a:rPr lang="en-GB" altLang="nl-BE" sz="2800" b="1">
                <a:solidFill>
                  <a:srgbClr val="003A80"/>
                </a:solidFill>
                <a:latin typeface="Tahoma" panose="020B0604030504040204" pitchFamily="34" charset="0"/>
              </a:rPr>
            </a:br>
            <a:r>
              <a:rPr lang="en-GB" altLang="nl-BE" sz="2800" b="1">
                <a:solidFill>
                  <a:srgbClr val="003A80"/>
                </a:solidFill>
                <a:latin typeface="Tahoma" panose="020B0604030504040204" pitchFamily="34" charset="0"/>
              </a:rPr>
              <a:t>The Europe 2020 Strategy</a:t>
            </a:r>
          </a:p>
        </p:txBody>
      </p:sp>
      <p:sp>
        <p:nvSpPr>
          <p:cNvPr id="11267" name="AutoShape 4">
            <a:extLst>
              <a:ext uri="{FF2B5EF4-FFF2-40B4-BE49-F238E27FC236}">
                <a16:creationId xmlns:a16="http://schemas.microsoft.com/office/drawing/2014/main" id="{959B872A-0144-4793-8851-A89A220CACCA}"/>
              </a:ext>
            </a:extLst>
          </p:cNvPr>
          <p:cNvSpPr>
            <a:spLocks noGrp="1" noChangeArrowheads="1"/>
          </p:cNvSpPr>
          <p:nvPr>
            <p:ph type="body" idx="1"/>
          </p:nvPr>
        </p:nvSpPr>
        <p:spPr bwMode="auto">
          <a:prstGeom prst="roundRect">
            <a:avLst>
              <a:gd name="adj" fmla="val 16667"/>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spcBef>
                <a:spcPct val="0"/>
              </a:spcBef>
              <a:buFontTx/>
              <a:buNone/>
            </a:pPr>
            <a:r>
              <a:rPr lang="en-GB" altLang="nl-BE" sz="2400" b="1"/>
              <a:t>“</a:t>
            </a:r>
            <a:endParaRPr lang="en-GB" altLang="nl-BE" sz="2400" b="1" i="1"/>
          </a:p>
        </p:txBody>
      </p:sp>
      <p:sp>
        <p:nvSpPr>
          <p:cNvPr id="11268" name="AutoShape 5">
            <a:extLst>
              <a:ext uri="{FF2B5EF4-FFF2-40B4-BE49-F238E27FC236}">
                <a16:creationId xmlns:a16="http://schemas.microsoft.com/office/drawing/2014/main" id="{A2461F06-52E4-4ECF-8C2A-2151A3DE5139}"/>
              </a:ext>
            </a:extLst>
          </p:cNvPr>
          <p:cNvSpPr>
            <a:spLocks noChangeArrowheads="1"/>
          </p:cNvSpPr>
          <p:nvPr/>
        </p:nvSpPr>
        <p:spPr bwMode="auto">
          <a:xfrm>
            <a:off x="395288" y="1531938"/>
            <a:ext cx="8207375" cy="1198562"/>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GB" altLang="nl-BE" sz="1800">
                <a:solidFill>
                  <a:srgbClr val="003A80"/>
                </a:solidFill>
                <a:latin typeface="Tahoma" panose="020B0604030504040204" pitchFamily="34" charset="0"/>
                <a:cs typeface="Arial" panose="020B0604020202020204" pitchFamily="34" charset="0"/>
              </a:rPr>
              <a:t>“Europe 2020 is about what we need to do today and tomorrow to get the EU economy back on track […] We need to build a new economic model based on knowledge, low-carbon economy and high employment levels."</a:t>
            </a:r>
            <a:r>
              <a:rPr lang="en-GB" altLang="nl-BE" sz="2000">
                <a:solidFill>
                  <a:srgbClr val="003A80"/>
                </a:solidFill>
                <a:latin typeface="Tahoma" panose="020B0604030504040204" pitchFamily="34" charset="0"/>
                <a:cs typeface="Arial" panose="020B0604020202020204" pitchFamily="34" charset="0"/>
              </a:rPr>
              <a:t> </a:t>
            </a:r>
          </a:p>
          <a:p>
            <a:pPr algn="r" eaLnBrk="1" hangingPunct="1"/>
            <a:r>
              <a:rPr lang="en-GB" altLang="nl-BE" sz="1800" i="1">
                <a:solidFill>
                  <a:srgbClr val="003A80"/>
                </a:solidFill>
                <a:latin typeface="Arial" panose="020B0604020202020204" pitchFamily="34" charset="0"/>
              </a:rPr>
              <a:t>Europe 2020, June 2010</a:t>
            </a:r>
          </a:p>
        </p:txBody>
      </p:sp>
      <p:grpSp>
        <p:nvGrpSpPr>
          <p:cNvPr id="11269" name="Group 6">
            <a:extLst>
              <a:ext uri="{FF2B5EF4-FFF2-40B4-BE49-F238E27FC236}">
                <a16:creationId xmlns:a16="http://schemas.microsoft.com/office/drawing/2014/main" id="{FFFA382F-1B2B-4448-9382-4273AE2A35DC}"/>
              </a:ext>
            </a:extLst>
          </p:cNvPr>
          <p:cNvGrpSpPr>
            <a:grpSpLocks/>
          </p:cNvGrpSpPr>
          <p:nvPr/>
        </p:nvGrpSpPr>
        <p:grpSpPr bwMode="auto">
          <a:xfrm>
            <a:off x="354013" y="2728913"/>
            <a:ext cx="8272462" cy="3071812"/>
            <a:chOff x="295" y="1978"/>
            <a:chExt cx="5171" cy="1815"/>
          </a:xfrm>
        </p:grpSpPr>
        <p:sp>
          <p:nvSpPr>
            <p:cNvPr id="11270" name="AutoShape 7">
              <a:extLst>
                <a:ext uri="{FF2B5EF4-FFF2-40B4-BE49-F238E27FC236}">
                  <a16:creationId xmlns:a16="http://schemas.microsoft.com/office/drawing/2014/main" id="{2103B7BF-25D1-4EF1-B102-0C29A7F8F890}"/>
                </a:ext>
              </a:extLst>
            </p:cNvPr>
            <p:cNvSpPr>
              <a:spLocks noChangeArrowheads="1"/>
            </p:cNvSpPr>
            <p:nvPr/>
          </p:nvSpPr>
          <p:spPr bwMode="auto">
            <a:xfrm>
              <a:off x="2585" y="1978"/>
              <a:ext cx="590" cy="500"/>
            </a:xfrm>
            <a:prstGeom prst="downArrow">
              <a:avLst>
                <a:gd name="adj1" fmla="val 50000"/>
                <a:gd name="adj2" fmla="val 25000"/>
              </a:avLst>
            </a:prstGeom>
            <a:solidFill>
              <a:srgbClr val="FFCC99"/>
            </a:solidFill>
            <a:ln w="9525">
              <a:solidFill>
                <a:schemeClr val="tx1"/>
              </a:solidFill>
              <a:miter lim="800000"/>
              <a:headEnd/>
              <a:tailEnd/>
            </a:ln>
          </p:spPr>
          <p:txBody>
            <a:bodyPr wrap="none" lIns="90000" tIns="46800" rIns="90000" bIns="4680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endParaRPr lang="en-GB" altLang="nl-BE"/>
            </a:p>
          </p:txBody>
        </p:sp>
        <p:sp>
          <p:nvSpPr>
            <p:cNvPr id="11271" name="AutoShape 8">
              <a:extLst>
                <a:ext uri="{FF2B5EF4-FFF2-40B4-BE49-F238E27FC236}">
                  <a16:creationId xmlns:a16="http://schemas.microsoft.com/office/drawing/2014/main" id="{D57458D3-DA78-4546-841E-BA02F32AD948}"/>
                </a:ext>
              </a:extLst>
            </p:cNvPr>
            <p:cNvSpPr>
              <a:spLocks noChangeArrowheads="1"/>
            </p:cNvSpPr>
            <p:nvPr/>
          </p:nvSpPr>
          <p:spPr bwMode="auto">
            <a:xfrm>
              <a:off x="295" y="2567"/>
              <a:ext cx="5171" cy="1226"/>
            </a:xfrm>
            <a:prstGeom prst="roundRect">
              <a:avLst>
                <a:gd name="adj" fmla="val 16667"/>
              </a:avLst>
            </a:prstGeom>
            <a:solidFill>
              <a:srgbClr val="FFCC99"/>
            </a:solidFill>
            <a:ln w="9525">
              <a:solidFill>
                <a:schemeClr val="tx1"/>
              </a:solidFill>
              <a:round/>
              <a:headEnd/>
              <a:tailEnd/>
            </a:ln>
          </p:spPr>
          <p:txBody>
            <a:bodyPr lIns="90000" tIns="46800" rIns="90000" bIns="46800" anchor="ctr"/>
            <a:lstStyle>
              <a:lvl1pPr marL="457200" indent="-4572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GB" altLang="nl-BE" sz="1800">
                  <a:solidFill>
                    <a:srgbClr val="003A80"/>
                  </a:solidFill>
                  <a:latin typeface="Tahoma" panose="020B0604030504040204" pitchFamily="34" charset="0"/>
                </a:rPr>
                <a:t>Three interlocking and mutually reinforcing priority areas: </a:t>
              </a:r>
            </a:p>
            <a:p>
              <a:pPr eaLnBrk="1" hangingPunct="1">
                <a:buFontTx/>
                <a:buChar char="•"/>
              </a:pPr>
              <a:r>
                <a:rPr lang="en-GB" altLang="nl-BE" sz="1800" b="1">
                  <a:solidFill>
                    <a:srgbClr val="003A80"/>
                  </a:solidFill>
                  <a:latin typeface="Tahoma" panose="020B0604030504040204" pitchFamily="34" charset="0"/>
                </a:rPr>
                <a:t>Smart growth</a:t>
              </a:r>
              <a:r>
                <a:rPr lang="en-GB" altLang="nl-BE" sz="1800">
                  <a:solidFill>
                    <a:srgbClr val="003A80"/>
                  </a:solidFill>
                  <a:latin typeface="Tahoma" panose="020B0604030504040204" pitchFamily="34" charset="0"/>
                </a:rPr>
                <a:t> - developing an economy based on knowledge and innovation; </a:t>
              </a:r>
            </a:p>
            <a:p>
              <a:pPr eaLnBrk="1" hangingPunct="1">
                <a:buFontTx/>
                <a:buChar char="•"/>
              </a:pPr>
              <a:r>
                <a:rPr lang="en-GB" altLang="nl-BE" sz="1800" b="1">
                  <a:solidFill>
                    <a:srgbClr val="003A80"/>
                  </a:solidFill>
                  <a:latin typeface="Tahoma" panose="020B0604030504040204" pitchFamily="34" charset="0"/>
                </a:rPr>
                <a:t>Sustainable growth</a:t>
              </a:r>
              <a:r>
                <a:rPr lang="en-GB" altLang="nl-BE" sz="1800">
                  <a:solidFill>
                    <a:srgbClr val="003A80"/>
                  </a:solidFill>
                  <a:latin typeface="Tahoma" panose="020B0604030504040204" pitchFamily="34" charset="0"/>
                </a:rPr>
                <a:t> - promoting a low-carbon, resource-efficient and competitive economy; </a:t>
              </a:r>
            </a:p>
            <a:p>
              <a:pPr eaLnBrk="1" hangingPunct="1">
                <a:buFontTx/>
                <a:buChar char="•"/>
              </a:pPr>
              <a:r>
                <a:rPr lang="en-GB" altLang="nl-BE" sz="1800" b="1">
                  <a:solidFill>
                    <a:srgbClr val="003A80"/>
                  </a:solidFill>
                  <a:latin typeface="Tahoma" panose="020B0604030504040204" pitchFamily="34" charset="0"/>
                </a:rPr>
                <a:t>Inclusive growth</a:t>
              </a:r>
              <a:r>
                <a:rPr lang="en-GB" altLang="nl-BE" sz="1800">
                  <a:solidFill>
                    <a:srgbClr val="003A80"/>
                  </a:solidFill>
                  <a:latin typeface="Tahoma" panose="020B0604030504040204" pitchFamily="34" charset="0"/>
                </a:rPr>
                <a:t> - fostering a high-employment economy delivering social and territorial cohesion</a:t>
              </a:r>
            </a:p>
          </p:txBody>
        </p:sp>
      </p:grpSp>
    </p:spTree>
  </p:cSld>
  <p:clrMapOvr>
    <a:masterClrMapping/>
  </p:clrMapOvr>
</p:sld>
</file>

<file path=ppt/theme/theme1.xml><?xml version="1.0" encoding="utf-8"?>
<a:theme xmlns:a="http://schemas.openxmlformats.org/drawingml/2006/main" name="2_Leere Präsentation">
  <a:themeElements>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eere Prä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2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ere Präsentation">
  <a:themeElements>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eere Prä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5734</TotalTime>
  <Words>1263</Words>
  <Application>Microsoft Office PowerPoint</Application>
  <PresentationFormat>Diavoorstelling (4:3)</PresentationFormat>
  <Paragraphs>232</Paragraphs>
  <Slides>26</Slides>
  <Notes>26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26</vt:i4>
      </vt:variant>
    </vt:vector>
  </HeadingPairs>
  <TitlesOfParts>
    <vt:vector size="35" baseType="lpstr">
      <vt:lpstr>Times</vt:lpstr>
      <vt:lpstr>Arial</vt:lpstr>
      <vt:lpstr>Tahoma</vt:lpstr>
      <vt:lpstr>Symbol</vt:lpstr>
      <vt:lpstr>Wingdings 3</vt:lpstr>
      <vt:lpstr>Wingdings</vt:lpstr>
      <vt:lpstr>Lucida Sans Unicode</vt:lpstr>
      <vt:lpstr>2_Leere Präsentation</vt:lpstr>
      <vt:lpstr>1_Leere Präsentation</vt:lpstr>
      <vt:lpstr>PowerPoint-presentatie</vt:lpstr>
      <vt:lpstr>PowerPoint-presentatie</vt:lpstr>
      <vt:lpstr>PowerPoint-presentatie</vt:lpstr>
      <vt:lpstr> What will the EU labour market look like  10 years or so from now?</vt:lpstr>
      <vt:lpstr>More jobs for the better qualified</vt:lpstr>
      <vt:lpstr>PowerPoint-presentatie</vt:lpstr>
      <vt:lpstr> A European Response: If higher education is so important – what are we doing about it?   </vt:lpstr>
      <vt:lpstr>What can the  European Commission do?</vt:lpstr>
      <vt:lpstr>Over-arching EU policy goal:  The Europe 2020 Strategy</vt:lpstr>
      <vt:lpstr>Europe 2020 Benchmarks </vt:lpstr>
      <vt:lpstr> 40% HE attainment benefits of a university education</vt:lpstr>
      <vt:lpstr>PowerPoint-presentatie</vt:lpstr>
      <vt:lpstr> More people should reap the  benefits of a university education</vt:lpstr>
      <vt:lpstr> But can our higher education  systems cope?</vt:lpstr>
      <vt:lpstr>PowerPoint-presentatie</vt:lpstr>
      <vt:lpstr>Youth on the Move</vt:lpstr>
      <vt:lpstr>Youth on the Move: Higher Education</vt:lpstr>
      <vt:lpstr>Youth on the Move: Learning Mobility”</vt:lpstr>
      <vt:lpstr>An Agenda for New Skills and Jobs</vt:lpstr>
      <vt:lpstr>Modernisation of Higher Education</vt:lpstr>
      <vt:lpstr>PowerPoint-presentatie</vt:lpstr>
      <vt:lpstr>What will HE systems look like  in the next 10 years or so?</vt:lpstr>
      <vt:lpstr>What next:  how can HE systems respond?</vt:lpstr>
      <vt:lpstr>What next:  new challenges?</vt:lpstr>
      <vt:lpstr>Commission Communication on  the Modernisation of Higher Education (Autumn 2011)</vt:lpstr>
      <vt:lpstr> Find out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julie3</dc:creator>
  <cp:lastModifiedBy>Linda Springael</cp:lastModifiedBy>
  <cp:revision>229</cp:revision>
  <dcterms:modified xsi:type="dcterms:W3CDTF">2019-08-20T11:41:32Z</dcterms:modified>
</cp:coreProperties>
</file>