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8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AC1DE5-FF72-4365-A4FF-2FC598EC8015}" type="datetimeFigureOut">
              <a:rPr lang="nl-NL" smtClean="0"/>
              <a:t>23-7-2010</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1B61C4-3565-4EDB-BFE3-8008457927C8}" type="slidenum">
              <a:rPr lang="nl-NL" smtClean="0"/>
              <a:t>‹#›</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6"/>
          <p:cNvGrpSpPr>
            <a:grpSpLocks/>
          </p:cNvGrpSpPr>
          <p:nvPr/>
        </p:nvGrpSpPr>
        <p:grpSpPr bwMode="auto">
          <a:xfrm>
            <a:off x="0" y="0"/>
            <a:ext cx="9144000" cy="6859588"/>
            <a:chOff x="0" y="0"/>
            <a:chExt cx="5760" cy="4321"/>
          </a:xfrm>
        </p:grpSpPr>
        <p:sp>
          <p:nvSpPr>
            <p:cNvPr id="39944" name="Rectangle 8"/>
            <p:cNvSpPr>
              <a:spLocks noChangeArrowheads="1"/>
            </p:cNvSpPr>
            <p:nvPr/>
          </p:nvSpPr>
          <p:spPr bwMode="black">
            <a:xfrm>
              <a:off x="0" y="720"/>
              <a:ext cx="5760" cy="192"/>
            </a:xfrm>
            <a:prstGeom prst="rect">
              <a:avLst/>
            </a:prstGeom>
            <a:solidFill>
              <a:srgbClr val="B38601"/>
            </a:solidFill>
            <a:ln w="9525">
              <a:noFill/>
              <a:miter lim="800000"/>
              <a:headEnd/>
              <a:tailEnd/>
            </a:ln>
            <a:effectLst/>
          </p:spPr>
          <p:txBody>
            <a:bodyPr wrap="none" anchor="ctr"/>
            <a:lstStyle/>
            <a:p>
              <a:endParaRPr lang="en-US" dirty="0"/>
            </a:p>
          </p:txBody>
        </p:sp>
        <p:sp>
          <p:nvSpPr>
            <p:cNvPr id="39941" name="Rectangle 5"/>
            <p:cNvSpPr>
              <a:spLocks noChangeArrowheads="1"/>
            </p:cNvSpPr>
            <p:nvPr/>
          </p:nvSpPr>
          <p:spPr bwMode="white">
            <a:xfrm>
              <a:off x="0" y="784"/>
              <a:ext cx="5760" cy="3537"/>
            </a:xfrm>
            <a:prstGeom prst="rect">
              <a:avLst/>
            </a:prstGeom>
            <a:solidFill>
              <a:srgbClr val="003063"/>
            </a:solidFill>
            <a:ln w="9525">
              <a:noFill/>
              <a:miter lim="800000"/>
              <a:headEnd/>
              <a:tailEnd/>
            </a:ln>
            <a:effectLst/>
          </p:spPr>
          <p:txBody>
            <a:bodyPr wrap="none" anchor="ctr"/>
            <a:lstStyle/>
            <a:p>
              <a:endParaRPr lang="en-US" dirty="0"/>
            </a:p>
          </p:txBody>
        </p:sp>
        <p:sp>
          <p:nvSpPr>
            <p:cNvPr id="39942" name="Rectangle 6"/>
            <p:cNvSpPr>
              <a:spLocks noChangeArrowheads="1"/>
            </p:cNvSpPr>
            <p:nvPr/>
          </p:nvSpPr>
          <p:spPr bwMode="white">
            <a:xfrm>
              <a:off x="0" y="0"/>
              <a:ext cx="5760" cy="766"/>
            </a:xfrm>
            <a:prstGeom prst="rect">
              <a:avLst/>
            </a:prstGeom>
            <a:solidFill>
              <a:schemeClr val="tx2"/>
            </a:solidFill>
            <a:ln w="9525">
              <a:noFill/>
              <a:miter lim="800000"/>
              <a:headEnd/>
              <a:tailEnd/>
            </a:ln>
            <a:effectLst/>
          </p:spPr>
          <p:txBody>
            <a:bodyPr wrap="none" anchor="ctr"/>
            <a:lstStyle/>
            <a:p>
              <a:endParaRPr lang="en-US" dirty="0"/>
            </a:p>
          </p:txBody>
        </p:sp>
        <p:pic>
          <p:nvPicPr>
            <p:cNvPr id="39949" name="Picture 13" descr="E:\ruud\My Documents\ppbackground\1#UvT_eng_PMS1200.bmp"/>
            <p:cNvPicPr>
              <a:picLocks noChangeAspect="1" noChangeArrowheads="1"/>
            </p:cNvPicPr>
            <p:nvPr/>
          </p:nvPicPr>
          <p:blipFill>
            <a:blip r:embed="rId2" cstate="print"/>
            <a:srcRect/>
            <a:stretch>
              <a:fillRect/>
            </a:stretch>
          </p:blipFill>
          <p:spPr bwMode="gray">
            <a:xfrm>
              <a:off x="1972" y="120"/>
              <a:ext cx="1811" cy="507"/>
            </a:xfrm>
            <a:prstGeom prst="rect">
              <a:avLst/>
            </a:prstGeom>
            <a:noFill/>
            <a:ln w="9525">
              <a:noFill/>
              <a:miter lim="800000"/>
              <a:headEnd/>
              <a:tailEnd/>
            </a:ln>
          </p:spPr>
        </p:pic>
      </p:grpSp>
      <p:sp>
        <p:nvSpPr>
          <p:cNvPr id="39938" name="Rectangle 2"/>
          <p:cNvSpPr>
            <a:spLocks noGrp="1" noChangeArrowheads="1"/>
          </p:cNvSpPr>
          <p:nvPr>
            <p:ph type="ctrTitle"/>
          </p:nvPr>
        </p:nvSpPr>
        <p:spPr bwMode="black">
          <a:xfrm>
            <a:off x="685800" y="1524000"/>
            <a:ext cx="7772400" cy="762000"/>
          </a:xfrm>
        </p:spPr>
        <p:txBody>
          <a:bodyPr lIns="91440"/>
          <a:lstStyle>
            <a:lvl1pPr algn="ctr">
              <a:defRPr/>
            </a:lvl1pPr>
          </a:lstStyle>
          <a:p>
            <a:r>
              <a:rPr lang="en-US" smtClean="0"/>
              <a:t>Click to edit Master title style</a:t>
            </a:r>
            <a:endParaRPr lang="nl-NL"/>
          </a:p>
        </p:txBody>
      </p:sp>
      <p:sp>
        <p:nvSpPr>
          <p:cNvPr id="39939" name="Rectangle 3"/>
          <p:cNvSpPr>
            <a:spLocks noGrp="1" noChangeArrowheads="1"/>
          </p:cNvSpPr>
          <p:nvPr>
            <p:ph type="subTitle" idx="1"/>
          </p:nvPr>
        </p:nvSpPr>
        <p:spPr bwMode="black">
          <a:xfrm>
            <a:off x="1371600" y="2509838"/>
            <a:ext cx="6400800" cy="1752600"/>
          </a:xfrm>
        </p:spPr>
        <p:txBody>
          <a:bodyPr lIns="91440"/>
          <a:lstStyle>
            <a:lvl1pPr marL="0" indent="0" algn="ctr">
              <a:buFontTx/>
              <a:buNone/>
              <a:defRPr sz="2000"/>
            </a:lvl1pPr>
          </a:lstStyle>
          <a:p>
            <a:r>
              <a:rPr lang="en-US" smtClean="0"/>
              <a:t>Click to edit Master subtitle style</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5" name="Slide Number Placeholder 4"/>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6" name="Footer Placeholder 5"/>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4250" y="0"/>
            <a:ext cx="16573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62200" y="0"/>
            <a:ext cx="4819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5" name="Slide Number Placeholder 4"/>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6" name="Footer Placeholder 5"/>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5" name="Slide Number Placeholder 4"/>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6" name="Footer Placeholder 5"/>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5" name="Slide Number Placeholder 4"/>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6" name="Footer Placeholder 5"/>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2200" y="1066800"/>
            <a:ext cx="3238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3100" y="1066800"/>
            <a:ext cx="3238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6" name="Slide Number Placeholder 5"/>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7" name="Footer Placeholder 6"/>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8" name="Slide Number Placeholder 7"/>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9" name="Footer Placeholder 8"/>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4" name="Slide Number Placeholder 3"/>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5" name="Footer Placeholder 4"/>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3" name="Slide Number Placeholder 2"/>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4" name="Footer Placeholder 3"/>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6" name="Slide Number Placeholder 5"/>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7" name="Footer Placeholder 6"/>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88A682D-CDE5-4AB4-ABCA-72B8FE5FE4E4}" type="datetimeFigureOut">
              <a:rPr lang="nl-NL" smtClean="0"/>
              <a:pPr/>
              <a:t>23-7-2010</a:t>
            </a:fld>
            <a:endParaRPr lang="nl-NL" dirty="0"/>
          </a:p>
        </p:txBody>
      </p:sp>
      <p:sp>
        <p:nvSpPr>
          <p:cNvPr id="6" name="Slide Number Placeholder 5"/>
          <p:cNvSpPr>
            <a:spLocks noGrp="1"/>
          </p:cNvSpPr>
          <p:nvPr>
            <p:ph type="sldNum" sz="quarter" idx="11"/>
          </p:nvPr>
        </p:nvSpPr>
        <p:spPr/>
        <p:txBody>
          <a:bodyPr/>
          <a:lstStyle>
            <a:lvl1pPr>
              <a:defRPr/>
            </a:lvl1pPr>
          </a:lstStyle>
          <a:p>
            <a:fld id="{5094CEA9-4396-4888-8510-346DF0AF73CC}" type="slidenum">
              <a:rPr lang="nl-NL" smtClean="0"/>
              <a:pPr/>
              <a:t>‹#›</a:t>
            </a:fld>
            <a:endParaRPr lang="nl-NL" dirty="0"/>
          </a:p>
        </p:txBody>
      </p:sp>
      <p:sp>
        <p:nvSpPr>
          <p:cNvPr id="7" name="Footer Placeholder 6"/>
          <p:cNvSpPr>
            <a:spLocks noGrp="1"/>
          </p:cNvSpPr>
          <p:nvPr>
            <p:ph type="ftr" sz="quarter" idx="12"/>
          </p:nvPr>
        </p:nvSpPr>
        <p:spPr/>
        <p:txBody>
          <a:bodyPr/>
          <a:lstStyle>
            <a:lvl1pPr>
              <a:defRPr/>
            </a:lvl1pPr>
          </a:lstStyle>
          <a:p>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2" name="Group 39"/>
          <p:cNvGrpSpPr>
            <a:grpSpLocks/>
          </p:cNvGrpSpPr>
          <p:nvPr/>
        </p:nvGrpSpPr>
        <p:grpSpPr bwMode="auto">
          <a:xfrm>
            <a:off x="0" y="0"/>
            <a:ext cx="9144000" cy="6859588"/>
            <a:chOff x="0" y="0"/>
            <a:chExt cx="5760" cy="4321"/>
          </a:xfrm>
        </p:grpSpPr>
        <p:sp>
          <p:nvSpPr>
            <p:cNvPr id="1051" name="Rectangle 27"/>
            <p:cNvSpPr>
              <a:spLocks noChangeArrowheads="1"/>
            </p:cNvSpPr>
            <p:nvPr/>
          </p:nvSpPr>
          <p:spPr bwMode="ltGray">
            <a:xfrm>
              <a:off x="1344" y="0"/>
              <a:ext cx="240" cy="512"/>
            </a:xfrm>
            <a:prstGeom prst="rect">
              <a:avLst/>
            </a:prstGeom>
            <a:solidFill>
              <a:srgbClr val="B38601"/>
            </a:solidFill>
            <a:ln w="9525">
              <a:noFill/>
              <a:miter lim="800000"/>
              <a:headEnd/>
              <a:tailEnd/>
            </a:ln>
            <a:effectLst/>
          </p:spPr>
          <p:txBody>
            <a:bodyPr wrap="none" anchor="ctr"/>
            <a:lstStyle/>
            <a:p>
              <a:endParaRPr lang="en-US" dirty="0"/>
            </a:p>
          </p:txBody>
        </p:sp>
        <p:sp>
          <p:nvSpPr>
            <p:cNvPr id="1052" name="Rectangle 28"/>
            <p:cNvSpPr>
              <a:spLocks noChangeArrowheads="1"/>
            </p:cNvSpPr>
            <p:nvPr/>
          </p:nvSpPr>
          <p:spPr bwMode="black">
            <a:xfrm>
              <a:off x="0" y="512"/>
              <a:ext cx="5760" cy="227"/>
            </a:xfrm>
            <a:prstGeom prst="rect">
              <a:avLst/>
            </a:prstGeom>
            <a:solidFill>
              <a:srgbClr val="B38601"/>
            </a:solidFill>
            <a:ln w="9525">
              <a:noFill/>
              <a:miter lim="800000"/>
              <a:headEnd/>
              <a:tailEnd/>
            </a:ln>
            <a:effectLst/>
          </p:spPr>
          <p:txBody>
            <a:bodyPr wrap="none" anchor="ctr"/>
            <a:lstStyle/>
            <a:p>
              <a:endParaRPr lang="en-US" dirty="0"/>
            </a:p>
          </p:txBody>
        </p:sp>
        <p:sp>
          <p:nvSpPr>
            <p:cNvPr id="1050" name="Rectangle 26"/>
            <p:cNvSpPr>
              <a:spLocks noChangeArrowheads="1"/>
            </p:cNvSpPr>
            <p:nvPr/>
          </p:nvSpPr>
          <p:spPr bwMode="ltGray">
            <a:xfrm>
              <a:off x="1344" y="528"/>
              <a:ext cx="240" cy="3792"/>
            </a:xfrm>
            <a:prstGeom prst="rect">
              <a:avLst/>
            </a:prstGeom>
            <a:solidFill>
              <a:srgbClr val="032C54"/>
            </a:solidFill>
            <a:ln w="9525">
              <a:noFill/>
              <a:miter lim="800000"/>
              <a:headEnd/>
              <a:tailEnd/>
            </a:ln>
            <a:effectLst/>
          </p:spPr>
          <p:txBody>
            <a:bodyPr wrap="none" anchor="ctr"/>
            <a:lstStyle/>
            <a:p>
              <a:endParaRPr lang="en-US" dirty="0"/>
            </a:p>
          </p:txBody>
        </p:sp>
        <p:sp>
          <p:nvSpPr>
            <p:cNvPr id="1041" name="Rectangle 17"/>
            <p:cNvSpPr>
              <a:spLocks noChangeArrowheads="1"/>
            </p:cNvSpPr>
            <p:nvPr/>
          </p:nvSpPr>
          <p:spPr bwMode="white">
            <a:xfrm>
              <a:off x="1391" y="528"/>
              <a:ext cx="4369" cy="3793"/>
            </a:xfrm>
            <a:prstGeom prst="rect">
              <a:avLst/>
            </a:prstGeom>
            <a:solidFill>
              <a:srgbClr val="032C54"/>
            </a:solidFill>
            <a:ln w="9525">
              <a:noFill/>
              <a:miter lim="800000"/>
              <a:headEnd/>
              <a:tailEnd/>
            </a:ln>
            <a:effectLst/>
          </p:spPr>
          <p:txBody>
            <a:bodyPr wrap="none" anchor="ctr"/>
            <a:lstStyle/>
            <a:p>
              <a:endParaRPr lang="en-US" dirty="0"/>
            </a:p>
          </p:txBody>
        </p:sp>
        <p:sp>
          <p:nvSpPr>
            <p:cNvPr id="1040" name="Rectangle 16"/>
            <p:cNvSpPr>
              <a:spLocks noChangeArrowheads="1"/>
            </p:cNvSpPr>
            <p:nvPr/>
          </p:nvSpPr>
          <p:spPr bwMode="white">
            <a:xfrm>
              <a:off x="1391" y="0"/>
              <a:ext cx="4369" cy="512"/>
            </a:xfrm>
            <a:prstGeom prst="rect">
              <a:avLst/>
            </a:prstGeom>
            <a:solidFill>
              <a:srgbClr val="B38601"/>
            </a:solidFill>
            <a:ln w="9525">
              <a:noFill/>
              <a:miter lim="800000"/>
              <a:headEnd/>
              <a:tailEnd/>
            </a:ln>
            <a:effectLst/>
          </p:spPr>
          <p:txBody>
            <a:bodyPr wrap="none" anchor="ctr"/>
            <a:lstStyle/>
            <a:p>
              <a:endParaRPr lang="en-US" dirty="0"/>
            </a:p>
          </p:txBody>
        </p:sp>
        <p:sp>
          <p:nvSpPr>
            <p:cNvPr id="1038" name="Rectangle 14"/>
            <p:cNvSpPr>
              <a:spLocks noChangeArrowheads="1"/>
            </p:cNvSpPr>
            <p:nvPr/>
          </p:nvSpPr>
          <p:spPr bwMode="ltGray">
            <a:xfrm>
              <a:off x="0" y="0"/>
              <a:ext cx="1381" cy="512"/>
            </a:xfrm>
            <a:prstGeom prst="rect">
              <a:avLst/>
            </a:prstGeom>
            <a:solidFill>
              <a:schemeClr val="tx1"/>
            </a:solidFill>
            <a:ln w="9525">
              <a:noFill/>
              <a:miter lim="800000"/>
              <a:headEnd/>
              <a:tailEnd/>
            </a:ln>
            <a:effectLst/>
          </p:spPr>
          <p:txBody>
            <a:bodyPr wrap="none" anchor="ctr"/>
            <a:lstStyle/>
            <a:p>
              <a:endParaRPr lang="en-US" dirty="0"/>
            </a:p>
          </p:txBody>
        </p:sp>
        <p:sp>
          <p:nvSpPr>
            <p:cNvPr id="1039" name="Rectangle 15"/>
            <p:cNvSpPr>
              <a:spLocks noChangeArrowheads="1"/>
            </p:cNvSpPr>
            <p:nvPr/>
          </p:nvSpPr>
          <p:spPr bwMode="white">
            <a:xfrm>
              <a:off x="0" y="528"/>
              <a:ext cx="1381" cy="3792"/>
            </a:xfrm>
            <a:prstGeom prst="rect">
              <a:avLst/>
            </a:prstGeom>
            <a:solidFill>
              <a:srgbClr val="355669"/>
            </a:solidFill>
            <a:ln w="9525">
              <a:noFill/>
              <a:miter lim="800000"/>
              <a:headEnd/>
              <a:tailEnd/>
            </a:ln>
            <a:effectLst/>
          </p:spPr>
          <p:txBody>
            <a:bodyPr wrap="none" anchor="ctr"/>
            <a:lstStyle/>
            <a:p>
              <a:endParaRPr lang="en-US" dirty="0"/>
            </a:p>
          </p:txBody>
        </p:sp>
        <p:pic>
          <p:nvPicPr>
            <p:cNvPr id="1059" name="Picture 35" descr="E:\ruud\My Documents\ppbackground\1#UvT_eng_PMS1200.bmp"/>
            <p:cNvPicPr>
              <a:picLocks noChangeAspect="1" noChangeArrowheads="1"/>
            </p:cNvPicPr>
            <p:nvPr/>
          </p:nvPicPr>
          <p:blipFill>
            <a:blip r:embed="rId13" cstate="print"/>
            <a:srcRect/>
            <a:stretch>
              <a:fillRect/>
            </a:stretch>
          </p:blipFill>
          <p:spPr bwMode="gray">
            <a:xfrm>
              <a:off x="168" y="95"/>
              <a:ext cx="1007" cy="282"/>
            </a:xfrm>
            <a:prstGeom prst="rect">
              <a:avLst/>
            </a:prstGeom>
            <a:noFill/>
            <a:ln w="9525">
              <a:noFill/>
              <a:miter lim="800000"/>
              <a:headEnd/>
              <a:tailEnd/>
            </a:ln>
          </p:spPr>
        </p:pic>
      </p:grpSp>
      <p:sp>
        <p:nvSpPr>
          <p:cNvPr id="1026" name="Rectangle 2"/>
          <p:cNvSpPr>
            <a:spLocks noGrp="1" noChangeArrowheads="1"/>
          </p:cNvSpPr>
          <p:nvPr>
            <p:ph type="title"/>
          </p:nvPr>
        </p:nvSpPr>
        <p:spPr bwMode="blackGray">
          <a:xfrm>
            <a:off x="2362200" y="0"/>
            <a:ext cx="6629400" cy="762000"/>
          </a:xfrm>
          <a:prstGeom prst="rect">
            <a:avLst/>
          </a:prstGeom>
          <a:noFill/>
          <a:ln w="9525">
            <a:noFill/>
            <a:miter lim="800000"/>
            <a:headEnd/>
            <a:tailEnd/>
          </a:ln>
          <a:effectLst/>
        </p:spPr>
        <p:txBody>
          <a:bodyPr vert="horz" wrap="square" lIns="432000" tIns="45720" rIns="91440" bIns="45720"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blackGray">
          <a:xfrm>
            <a:off x="2362200" y="1066800"/>
            <a:ext cx="6629400" cy="5029200"/>
          </a:xfrm>
          <a:prstGeom prst="rect">
            <a:avLst/>
          </a:prstGeom>
          <a:noFill/>
          <a:ln w="9525">
            <a:noFill/>
            <a:miter lim="800000"/>
            <a:headEnd/>
            <a:tailEnd/>
          </a:ln>
          <a:effectLst/>
        </p:spPr>
        <p:txBody>
          <a:bodyPr vert="horz" wrap="square" lIns="43200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31" name="Rectangle 7"/>
          <p:cNvSpPr>
            <a:spLocks noGrp="1" noChangeArrowheads="1"/>
          </p:cNvSpPr>
          <p:nvPr>
            <p:ph type="dt" sz="half" idx="2"/>
          </p:nvPr>
        </p:nvSpPr>
        <p:spPr bwMode="blackGray">
          <a:xfrm>
            <a:off x="1524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B88A682D-CDE5-4AB4-ABCA-72B8FE5FE4E4}" type="datetimeFigureOut">
              <a:rPr lang="nl-NL" smtClean="0"/>
              <a:pPr/>
              <a:t>23-7-2010</a:t>
            </a:fld>
            <a:endParaRPr lang="nl-NL" dirty="0"/>
          </a:p>
        </p:txBody>
      </p:sp>
      <p:sp>
        <p:nvSpPr>
          <p:cNvPr id="1032" name="Rectangle 8"/>
          <p:cNvSpPr>
            <a:spLocks noGrp="1" noChangeArrowheads="1"/>
          </p:cNvSpPr>
          <p:nvPr>
            <p:ph type="sldNum" sz="quarter" idx="4"/>
          </p:nvPr>
        </p:nvSpPr>
        <p:spPr bwMode="blackGray">
          <a:xfrm>
            <a:off x="8001000" y="6400800"/>
            <a:ext cx="990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094CEA9-4396-4888-8510-346DF0AF73CC}" type="slidenum">
              <a:rPr lang="nl-NL" smtClean="0"/>
              <a:pPr/>
              <a:t>‹#›</a:t>
            </a:fld>
            <a:endParaRPr lang="nl-NL" dirty="0"/>
          </a:p>
        </p:txBody>
      </p:sp>
      <p:sp>
        <p:nvSpPr>
          <p:cNvPr id="1037" name="Rectangle 13"/>
          <p:cNvSpPr>
            <a:spLocks noGrp="1" noChangeArrowheads="1"/>
          </p:cNvSpPr>
          <p:nvPr>
            <p:ph type="ftr" sz="quarter" idx="3"/>
          </p:nvPr>
        </p:nvSpPr>
        <p:spPr bwMode="blackGray">
          <a:xfrm>
            <a:off x="2362200" y="6400800"/>
            <a:ext cx="548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l-NL"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Arial" charset="0"/>
        </a:defRPr>
      </a:lvl2pPr>
      <a:lvl3pPr algn="l" rtl="0" eaLnBrk="1" fontAlgn="base" hangingPunct="1">
        <a:spcBef>
          <a:spcPct val="0"/>
        </a:spcBef>
        <a:spcAft>
          <a:spcPct val="0"/>
        </a:spcAft>
        <a:defRPr sz="3000" b="1">
          <a:solidFill>
            <a:schemeClr val="tx2"/>
          </a:solidFill>
          <a:latin typeface="Arial" charset="0"/>
        </a:defRPr>
      </a:lvl3pPr>
      <a:lvl4pPr algn="l" rtl="0" eaLnBrk="1" fontAlgn="base" hangingPunct="1">
        <a:spcBef>
          <a:spcPct val="0"/>
        </a:spcBef>
        <a:spcAft>
          <a:spcPct val="0"/>
        </a:spcAft>
        <a:defRPr sz="3000" b="1">
          <a:solidFill>
            <a:schemeClr val="tx2"/>
          </a:solidFill>
          <a:latin typeface="Arial" charset="0"/>
        </a:defRPr>
      </a:lvl4pPr>
      <a:lvl5pPr algn="l" rtl="0" eaLnBrk="1" fontAlgn="base" hangingPunct="1">
        <a:spcBef>
          <a:spcPct val="0"/>
        </a:spcBef>
        <a:spcAft>
          <a:spcPct val="0"/>
        </a:spcAft>
        <a:defRPr sz="3000" b="1">
          <a:solidFill>
            <a:schemeClr val="tx2"/>
          </a:solidFill>
          <a:latin typeface="Arial" charset="0"/>
        </a:defRPr>
      </a:lvl5pPr>
      <a:lvl6pPr marL="457200" algn="l" rtl="0" eaLnBrk="1" fontAlgn="base" hangingPunct="1">
        <a:spcBef>
          <a:spcPct val="0"/>
        </a:spcBef>
        <a:spcAft>
          <a:spcPct val="0"/>
        </a:spcAft>
        <a:defRPr sz="3000" b="1">
          <a:solidFill>
            <a:schemeClr val="tx2"/>
          </a:solidFill>
          <a:latin typeface="Arial" charset="0"/>
        </a:defRPr>
      </a:lvl6pPr>
      <a:lvl7pPr marL="914400" algn="l" rtl="0" eaLnBrk="1" fontAlgn="base" hangingPunct="1">
        <a:spcBef>
          <a:spcPct val="0"/>
        </a:spcBef>
        <a:spcAft>
          <a:spcPct val="0"/>
        </a:spcAft>
        <a:defRPr sz="3000" b="1">
          <a:solidFill>
            <a:schemeClr val="tx2"/>
          </a:solidFill>
          <a:latin typeface="Arial" charset="0"/>
        </a:defRPr>
      </a:lvl7pPr>
      <a:lvl8pPr marL="1371600" algn="l" rtl="0" eaLnBrk="1" fontAlgn="base" hangingPunct="1">
        <a:spcBef>
          <a:spcPct val="0"/>
        </a:spcBef>
        <a:spcAft>
          <a:spcPct val="0"/>
        </a:spcAft>
        <a:defRPr sz="3000" b="1">
          <a:solidFill>
            <a:schemeClr val="tx2"/>
          </a:solidFill>
          <a:latin typeface="Arial" charset="0"/>
        </a:defRPr>
      </a:lvl8pPr>
      <a:lvl9pPr marL="1828800" algn="l" rtl="0" eaLnBrk="1" fontAlgn="base" hangingPunct="1">
        <a:spcBef>
          <a:spcPct val="0"/>
        </a:spcBef>
        <a:spcAft>
          <a:spcPct val="0"/>
        </a:spcAft>
        <a:defRPr sz="3000" b="1">
          <a:solidFill>
            <a:schemeClr val="tx2"/>
          </a:solidFill>
          <a:latin typeface="Arial" charset="0"/>
        </a:defRPr>
      </a:lvl9pPr>
    </p:titleStyle>
    <p:bodyStyle>
      <a:lvl1pPr marL="342900" indent="-342900" algn="l" rtl="0" eaLnBrk="1" fontAlgn="base" hangingPunct="1">
        <a:lnSpc>
          <a:spcPts val="2500"/>
        </a:lnSpc>
        <a:spcBef>
          <a:spcPct val="50000"/>
        </a:spcBef>
        <a:spcAft>
          <a:spcPct val="0"/>
        </a:spcAft>
        <a:buClr>
          <a:srgbClr val="B38601"/>
        </a:buClr>
        <a:buChar char="•"/>
        <a:defRPr sz="2400">
          <a:solidFill>
            <a:schemeClr val="tx2"/>
          </a:solidFill>
          <a:latin typeface="+mn-lt"/>
          <a:ea typeface="+mn-ea"/>
          <a:cs typeface="+mn-cs"/>
        </a:defRPr>
      </a:lvl1pPr>
      <a:lvl2pPr marL="742950" indent="-285750" algn="l" rtl="0" eaLnBrk="1" fontAlgn="base" hangingPunct="1">
        <a:lnSpc>
          <a:spcPts val="2500"/>
        </a:lnSpc>
        <a:spcBef>
          <a:spcPct val="50000"/>
        </a:spcBef>
        <a:spcAft>
          <a:spcPct val="0"/>
        </a:spcAft>
        <a:buClr>
          <a:srgbClr val="B38601"/>
        </a:buClr>
        <a:buChar char="&gt;"/>
        <a:defRPr sz="2400">
          <a:solidFill>
            <a:schemeClr val="tx2"/>
          </a:solidFill>
          <a:latin typeface="+mn-lt"/>
        </a:defRPr>
      </a:lvl2pPr>
      <a:lvl3pPr marL="11430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3pPr>
      <a:lvl4pPr marL="1600200" indent="-228600" algn="l" rtl="0" eaLnBrk="1" fontAlgn="base" hangingPunct="1">
        <a:lnSpc>
          <a:spcPts val="2500"/>
        </a:lnSpc>
        <a:spcBef>
          <a:spcPct val="50000"/>
        </a:spcBef>
        <a:spcAft>
          <a:spcPct val="0"/>
        </a:spcAft>
        <a:buClr>
          <a:srgbClr val="B38601"/>
        </a:buClr>
        <a:buChar char="&gt;"/>
        <a:defRPr sz="2400">
          <a:solidFill>
            <a:schemeClr val="tx2"/>
          </a:solidFill>
          <a:latin typeface="+mn-lt"/>
        </a:defRPr>
      </a:lvl4pPr>
      <a:lvl5pPr marL="20574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5pPr>
      <a:lvl6pPr marL="25146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6pPr>
      <a:lvl7pPr marL="29718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7pPr>
      <a:lvl8pPr marL="34290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8pPr>
      <a:lvl9pPr marL="3886200" indent="-228600" algn="l" rtl="0" eaLnBrk="1" fontAlgn="base" hangingPunct="1">
        <a:lnSpc>
          <a:spcPts val="2500"/>
        </a:lnSpc>
        <a:spcBef>
          <a:spcPct val="50000"/>
        </a:spcBef>
        <a:spcAft>
          <a:spcPct val="0"/>
        </a:spcAft>
        <a:buClr>
          <a:srgbClr val="B38601"/>
        </a:buClr>
        <a:buChar char="•"/>
        <a:defRPr sz="2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Surveyed%20countries%20are.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43852" cy="1190620"/>
          </a:xfrm>
        </p:spPr>
        <p:txBody>
          <a:bodyPr/>
          <a:lstStyle/>
          <a:p>
            <a:r>
              <a:rPr lang="en-GB" dirty="0" smtClean="0">
                <a:solidFill>
                  <a:schemeClr val="accent2">
                    <a:lumMod val="40000"/>
                    <a:lumOff val="60000"/>
                  </a:schemeClr>
                </a:solidFill>
              </a:rPr>
              <a:t>Taking action against disruptive students</a:t>
            </a:r>
            <a:br>
              <a:rPr lang="en-GB" dirty="0" smtClean="0">
                <a:solidFill>
                  <a:schemeClr val="accent2">
                    <a:lumMod val="40000"/>
                    <a:lumOff val="60000"/>
                  </a:schemeClr>
                </a:solidFill>
              </a:rPr>
            </a:br>
            <a:r>
              <a:rPr lang="en-GB" dirty="0" smtClean="0">
                <a:solidFill>
                  <a:schemeClr val="accent2">
                    <a:lumMod val="40000"/>
                    <a:lumOff val="60000"/>
                  </a:schemeClr>
                </a:solidFill>
              </a:rPr>
              <a:t>in secondary education</a:t>
            </a:r>
            <a:br>
              <a:rPr lang="en-GB" dirty="0" smtClean="0">
                <a:solidFill>
                  <a:schemeClr val="accent2">
                    <a:lumMod val="40000"/>
                    <a:lumOff val="60000"/>
                  </a:schemeClr>
                </a:solidFill>
              </a:rPr>
            </a:br>
            <a:r>
              <a:rPr lang="en-GB" sz="2400" dirty="0" smtClean="0">
                <a:solidFill>
                  <a:schemeClr val="accent2">
                    <a:lumMod val="40000"/>
                    <a:lumOff val="60000"/>
                  </a:schemeClr>
                </a:solidFill>
              </a:rPr>
              <a:t>an European view</a:t>
            </a:r>
            <a:endParaRPr lang="en-GB" sz="2400" dirty="0">
              <a:solidFill>
                <a:schemeClr val="accent2">
                  <a:lumMod val="40000"/>
                  <a:lumOff val="60000"/>
                </a:schemeClr>
              </a:solidFill>
            </a:endParaRPr>
          </a:p>
        </p:txBody>
      </p:sp>
      <p:sp>
        <p:nvSpPr>
          <p:cNvPr id="3" name="Subtitle 2"/>
          <p:cNvSpPr>
            <a:spLocks noGrp="1"/>
          </p:cNvSpPr>
          <p:nvPr>
            <p:ph type="subTitle" idx="1"/>
          </p:nvPr>
        </p:nvSpPr>
        <p:spPr>
          <a:xfrm>
            <a:off x="1357290" y="3286124"/>
            <a:ext cx="6429420" cy="2428892"/>
          </a:xfrm>
        </p:spPr>
        <p:txBody>
          <a:bodyPr/>
          <a:lstStyle/>
          <a:p>
            <a:endParaRPr lang="nl-NL" dirty="0" smtClean="0"/>
          </a:p>
          <a:p>
            <a:r>
              <a:rPr lang="en-GB" dirty="0" smtClean="0">
                <a:solidFill>
                  <a:schemeClr val="tx1"/>
                </a:solidFill>
              </a:rPr>
              <a:t>Antwerp summer school 2010</a:t>
            </a:r>
          </a:p>
          <a:p>
            <a:r>
              <a:rPr lang="en-GB" dirty="0" smtClean="0">
                <a:solidFill>
                  <a:schemeClr val="tx1"/>
                </a:solidFill>
              </a:rPr>
              <a:t>Prof. Paul Zoontjens (Netherlands)</a:t>
            </a:r>
          </a:p>
          <a:p>
            <a:r>
              <a:rPr lang="en-GB" dirty="0" err="1" smtClean="0">
                <a:solidFill>
                  <a:schemeClr val="tx1"/>
                </a:solidFill>
              </a:rPr>
              <a:t>p.j.j.zoontjens@uvt.nl</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Sources of applicable law</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endParaRPr lang="en-GB" dirty="0" smtClean="0"/>
          </a:p>
          <a:p>
            <a:r>
              <a:rPr lang="en-GB" dirty="0" smtClean="0"/>
              <a:t>Act of Parliament</a:t>
            </a:r>
          </a:p>
          <a:p>
            <a:r>
              <a:rPr lang="en-GB" dirty="0" smtClean="0"/>
              <a:t>Regulations / directives central government</a:t>
            </a:r>
          </a:p>
          <a:p>
            <a:r>
              <a:rPr lang="en-GB" dirty="0" smtClean="0"/>
              <a:t>Regulations / directives regional or local government</a:t>
            </a:r>
          </a:p>
          <a:p>
            <a:r>
              <a:rPr lang="en-GB" dirty="0" smtClean="0"/>
              <a:t>Codes of conduct</a:t>
            </a:r>
          </a:p>
          <a:p>
            <a:pPr lvl="1"/>
            <a:r>
              <a:rPr lang="en-GB" dirty="0" smtClean="0"/>
              <a:t>Sector regulation</a:t>
            </a:r>
          </a:p>
          <a:p>
            <a:pPr lvl="1"/>
            <a:r>
              <a:rPr lang="en-GB" dirty="0" smtClean="0"/>
              <a:t>School regulation</a:t>
            </a:r>
          </a:p>
          <a:p>
            <a:pPr lvl="1"/>
            <a:r>
              <a:rPr lang="en-GB" dirty="0" smtClean="0"/>
              <a:t>Contract?</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chemeClr val="accent2">
                    <a:lumMod val="20000"/>
                    <a:lumOff val="80000"/>
                  </a:schemeClr>
                </a:solidFill>
              </a:rPr>
              <a:t>Case 1: Armbands to protest</a:t>
            </a:r>
            <a:endParaRPr lang="nl-NL"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Some students of a high school and junior high school protested against their country’s presence in Iraq by wearing black armbands. This protest had been announced three weeks before it took place. </a:t>
            </a:r>
            <a:r>
              <a:rPr lang="en-GB" dirty="0" smtClean="0"/>
              <a:t>The school o</a:t>
            </a:r>
            <a:r>
              <a:rPr lang="en-GB" dirty="0" smtClean="0"/>
              <a:t>fficials had adopted a policy banning the wearing of armbands two days before the students’ action. When the students wore the armbands to school they were sent at home and suspended until they </a:t>
            </a:r>
            <a:r>
              <a:rPr lang="en-GB" dirty="0" smtClean="0"/>
              <a:t>returned without them. The students claimed that their rights to free speech were violated by the schools’ action.</a:t>
            </a:r>
          </a:p>
          <a:p>
            <a:r>
              <a:rPr lang="en-GB" dirty="0" smtClean="0"/>
              <a:t>How do you judge the schools’ action?</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2: Stripper in class room</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US" dirty="0" smtClean="0"/>
              <a:t>A </a:t>
            </a:r>
            <a:r>
              <a:rPr lang="en-US" dirty="0" smtClean="0"/>
              <a:t>pupil's </a:t>
            </a:r>
            <a:r>
              <a:rPr lang="en-US" dirty="0" smtClean="0"/>
              <a:t>mother </a:t>
            </a:r>
            <a:r>
              <a:rPr lang="en-US" dirty="0" smtClean="0"/>
              <a:t>had ordered an agency to give her son a "surprise" on his 16th birthday - and the teacher had even agreed to film the </a:t>
            </a:r>
            <a:r>
              <a:rPr lang="en-US" dirty="0" smtClean="0"/>
              <a:t>practical joke in class. But </a:t>
            </a:r>
            <a:r>
              <a:rPr lang="en-US" dirty="0" smtClean="0"/>
              <a:t>it all went wrong when the </a:t>
            </a:r>
            <a:r>
              <a:rPr lang="en-US" dirty="0" smtClean="0"/>
              <a:t>agency sent </a:t>
            </a:r>
            <a:r>
              <a:rPr lang="en-US" dirty="0" smtClean="0"/>
              <a:t>a stripper dressed as a policewoman instead of a "</a:t>
            </a:r>
            <a:r>
              <a:rPr lang="en-US" dirty="0" err="1" smtClean="0"/>
              <a:t>gorillagram</a:t>
            </a:r>
            <a:r>
              <a:rPr lang="en-US" dirty="0" smtClean="0">
                <a:solidFill>
                  <a:schemeClr val="tx1"/>
                </a:solidFill>
              </a:rPr>
              <a:t>”</a:t>
            </a:r>
            <a:r>
              <a:rPr lang="en-US" dirty="0" smtClean="0"/>
              <a:t>. A </a:t>
            </a:r>
            <a:r>
              <a:rPr lang="en-US" dirty="0" smtClean="0"/>
              <a:t>witness told reporters: "She asked the lad to stand </a:t>
            </a:r>
            <a:r>
              <a:rPr lang="en-US" dirty="0" smtClean="0"/>
              <a:t>up </a:t>
            </a:r>
            <a:r>
              <a:rPr lang="en-US" dirty="0" smtClean="0"/>
              <a:t>and told him he had been a very naughty boy because he hadn't been doing his homework. </a:t>
            </a:r>
            <a:r>
              <a:rPr lang="en-US" dirty="0" smtClean="0"/>
              <a:t>Then </a:t>
            </a:r>
            <a:r>
              <a:rPr lang="en-US" dirty="0" smtClean="0"/>
              <a:t>she put on some Britney Spears </a:t>
            </a:r>
            <a:r>
              <a:rPr lang="en-US" dirty="0" smtClean="0"/>
              <a:t>music and walked the </a:t>
            </a:r>
            <a:r>
              <a:rPr lang="en-US" dirty="0" smtClean="0"/>
              <a:t>boy round the classroom </a:t>
            </a:r>
            <a:r>
              <a:rPr lang="en-US" dirty="0" smtClean="0"/>
              <a:t>while </a:t>
            </a:r>
            <a:r>
              <a:rPr lang="en-US" dirty="0" smtClean="0"/>
              <a:t>spanking him with a </a:t>
            </a:r>
            <a:r>
              <a:rPr lang="en-US" dirty="0" smtClean="0"/>
              <a:t>whip” (Sky News Nov. ‘07).</a:t>
            </a:r>
          </a:p>
          <a:p>
            <a:r>
              <a:rPr lang="en-US" dirty="0" smtClean="0"/>
              <a:t>Do you find reason to suspend the pupil?</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3: Profanity on internet</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On an internet-site, made by his classmate, Peter P. published a text in which his teacher Maths was the object of displeasure. “Go to hell Mrs. T.!”, he wrote. And: “we all have to save the earth and our future from this pernicious virus. That’s why I ask everybody to inform others so that we can wipe out this horrible creature”. And: “how can we be released from this ugly, whisky-drinking, useless female pig?”</a:t>
            </a:r>
          </a:p>
          <a:p>
            <a:r>
              <a:rPr lang="en-GB" dirty="0" smtClean="0"/>
              <a:t>Can the school take:</a:t>
            </a:r>
          </a:p>
          <a:p>
            <a:pPr lvl="1"/>
            <a:r>
              <a:rPr lang="en-GB" dirty="0" smtClean="0"/>
              <a:t>a. disciplinary action against Peter P.?</a:t>
            </a:r>
          </a:p>
          <a:p>
            <a:pPr lvl="1"/>
            <a:r>
              <a:rPr lang="en-GB" dirty="0" err="1" smtClean="0"/>
              <a:t>b</a:t>
            </a:r>
            <a:r>
              <a:rPr lang="en-GB" dirty="0" smtClean="0"/>
              <a:t>. measures to close the site?</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4: Hollywood copycats</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Looking at the results of the test paper on geography the teacher finds that the answers of Scarlett J. and Angelina J. on questions 4 and 5 (the tests holds 5 questions in total) are exactly the same. Not only the good elements but also the mistakes are in words identical. The teacher concludes that one of the girls has copied from the other and that the other has given the opportunity to copy. Both acts are serious offences. Therefore, the teacher finds that both girls have to be expelled from Hollywood high school.</a:t>
            </a:r>
          </a:p>
          <a:p>
            <a:r>
              <a:rPr lang="en-GB" dirty="0" smtClean="0"/>
              <a:t>Do you agree with the teacher’s opinion?</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5: Svetlana’s father</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Svetlana B. was sent out of class because her mobile (phone) had gone off during the lesson. In a desperate mood she went at home and informed her parents. About what he heard Svetlana’s father got very angry and decided to take action. With a huge axe he entered school. When he saw the responsible teacher, he approached him aggressively while flourishing the weapon and said: “this is the last time that you have spotted my daughter, any next time I will kill you and some of your colleagues too!”</a:t>
            </a:r>
          </a:p>
          <a:p>
            <a:r>
              <a:rPr lang="en-GB" dirty="0" smtClean="0"/>
              <a:t>If so, what measures can the school take?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6: Dealing drugs in Lima</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The janitor of Lima high school sees from his workplace that across the street </a:t>
            </a:r>
            <a:r>
              <a:rPr lang="en-GB" dirty="0" smtClean="0"/>
              <a:t>Fernando</a:t>
            </a:r>
            <a:r>
              <a:rPr lang="en-GB" dirty="0" smtClean="0"/>
              <a:t> R., who is from the sixth class and who </a:t>
            </a:r>
            <a:r>
              <a:rPr lang="en-GB" dirty="0" smtClean="0"/>
              <a:t>is accompanied by Miguel P. from the third class</a:t>
            </a:r>
            <a:r>
              <a:rPr lang="en-GB" dirty="0" smtClean="0"/>
              <a:t>, deals drugs with two guys from somewhere else. Fernando delivers a small package and collects a small pile of Peruvian Nuevo Sols. The janitor informs the principal, who acts firmly. He contacts </a:t>
            </a:r>
            <a:r>
              <a:rPr lang="en-GB" dirty="0" smtClean="0"/>
              <a:t>the judicial </a:t>
            </a:r>
            <a:r>
              <a:rPr lang="en-GB" dirty="0" smtClean="0"/>
              <a:t>authorities about Fernando’s behaviour and suspends him. Miguel is also suspended in anticipation of any expulsion.</a:t>
            </a:r>
          </a:p>
          <a:p>
            <a:r>
              <a:rPr lang="en-GB" dirty="0" smtClean="0"/>
              <a:t>Do you agree with the measures taken against F. and M. respectively?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7: Lazy + absent Gennadiy</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Gennadiy K. has stayed for five years as a pupil at Kreschatik high school. With trouble he has reached the third class. At the end of the year, the teachers fear that Gennadiy has to double the third class, because his results are poor. Gennadiy has also proved to be a lazy pupil who you often can find in the streets of Kiev during </a:t>
            </a:r>
            <a:r>
              <a:rPr lang="en-GB" dirty="0" smtClean="0"/>
              <a:t>lesson </a:t>
            </a:r>
            <a:r>
              <a:rPr lang="en-GB" dirty="0" smtClean="0"/>
              <a:t>time. Finally, the teachers want him to be sent away from school. </a:t>
            </a:r>
            <a:r>
              <a:rPr lang="en-GB" dirty="0" err="1" smtClean="0"/>
              <a:t>Gennadiy's</a:t>
            </a:r>
            <a:r>
              <a:rPr lang="en-GB" dirty="0" smtClean="0"/>
              <a:t> parents however, make objections, stating that their son is a pupil with special educational needs (SEN), which are insufficiently recognized by school.</a:t>
            </a:r>
          </a:p>
          <a:p>
            <a:r>
              <a:rPr lang="en-GB" dirty="0" smtClean="0"/>
              <a:t>Who is right in your opinion?</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8: Smart + disabled Karim</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Karim is in the age of 15 and physically and mentally disabled. He sits in a wheel chair. He can hardly control his moves and he cannot talk. Nevertheless, according to psychological reports Karim’s IQ is rather high. His parents succeeded to enrol him on </a:t>
            </a:r>
            <a:r>
              <a:rPr lang="en-GB" dirty="0" err="1" smtClean="0"/>
              <a:t>Sadiki</a:t>
            </a:r>
            <a:r>
              <a:rPr lang="en-GB" dirty="0" smtClean="0"/>
              <a:t> College in Tunis. The board of “</a:t>
            </a:r>
            <a:r>
              <a:rPr lang="en-GB" dirty="0" err="1" smtClean="0"/>
              <a:t>Sadiki</a:t>
            </a:r>
            <a:r>
              <a:rPr lang="en-GB" dirty="0" smtClean="0"/>
              <a:t>” said that it only wanted to accept Karim under the condition that teaching him was “doable” for the school. After six months the school expels Karim: it does not have the sources and means to meet Karim’s SEN. </a:t>
            </a:r>
          </a:p>
          <a:p>
            <a:r>
              <a:rPr lang="en-GB" dirty="0" smtClean="0"/>
              <a:t>How do you judge the school’s decision?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Case 9: Moot court</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Read the case carefully.</a:t>
            </a:r>
          </a:p>
          <a:p>
            <a:r>
              <a:rPr lang="en-GB" dirty="0" smtClean="0"/>
              <a:t>Decide to what group you want to belong: plaintiff, defendant or court. You can belong to one group only. As far as possible, each group consists of the same number of participants. </a:t>
            </a:r>
          </a:p>
          <a:p>
            <a:r>
              <a:rPr lang="en-GB" dirty="0" smtClean="0"/>
              <a:t>Each group has 45 minutes to prepare its role. </a:t>
            </a:r>
          </a:p>
          <a:p>
            <a:r>
              <a:rPr lang="en-GB" dirty="0" smtClean="0"/>
              <a:t>We use another 45 minutes to have session.</a:t>
            </a:r>
          </a:p>
          <a:p>
            <a:r>
              <a:rPr lang="en-GB" dirty="0" smtClean="0"/>
              <a:t>The court has 20 minutes to reach a sentence.</a:t>
            </a:r>
          </a:p>
          <a:p>
            <a:r>
              <a:rPr lang="en-GB" dirty="0" smtClean="0"/>
              <a:t>Evaluation.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What is meant by ‘disruptive’?</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pPr>
              <a:buNone/>
            </a:pPr>
            <a:r>
              <a:rPr lang="en-GB" dirty="0" smtClean="0"/>
              <a:t>	A student who is disturbing the educational process by</a:t>
            </a:r>
          </a:p>
          <a:p>
            <a:pPr>
              <a:buNone/>
            </a:pPr>
            <a:endParaRPr lang="en-GB" dirty="0" smtClean="0"/>
          </a:p>
          <a:p>
            <a:r>
              <a:rPr lang="en-GB" dirty="0" smtClean="0"/>
              <a:t>Behaving violently / badly in school</a:t>
            </a:r>
          </a:p>
          <a:p>
            <a:r>
              <a:rPr lang="en-GB" dirty="0" smtClean="0"/>
              <a:t>Having behaved very violently / badly outside school</a:t>
            </a:r>
          </a:p>
          <a:p>
            <a:r>
              <a:rPr lang="en-GB" dirty="0" smtClean="0"/>
              <a:t>Demonstrating learning difficulties</a:t>
            </a:r>
          </a:p>
          <a:p>
            <a:r>
              <a:rPr lang="en-GB" dirty="0" smtClean="0"/>
              <a:t>Proving to be unsuitable for the education offered</a:t>
            </a:r>
          </a:p>
          <a:p>
            <a:r>
              <a:rPr lang="en-GB" dirty="0" smtClean="0"/>
              <a:t>Being unlawfully enrolled in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Global overview</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pPr>
              <a:buNone/>
            </a:pPr>
            <a:r>
              <a:rPr lang="en-GB" dirty="0" smtClean="0"/>
              <a:t>OECD </a:t>
            </a:r>
            <a:r>
              <a:rPr lang="en-GB" dirty="0" smtClean="0">
                <a:sym typeface="Wingdings" pitchFamily="2" charset="2"/>
              </a:rPr>
              <a:t></a:t>
            </a:r>
            <a:r>
              <a:rPr lang="en-GB" dirty="0" smtClean="0"/>
              <a:t> Polling teachers in </a:t>
            </a:r>
            <a:r>
              <a:rPr lang="en-GB" dirty="0" smtClean="0">
                <a:hlinkClick r:id="rId2" action="ppaction://hlinkfile"/>
              </a:rPr>
              <a:t>23 countries</a:t>
            </a:r>
            <a:r>
              <a:rPr lang="en-GB" dirty="0" smtClean="0"/>
              <a:t>: </a:t>
            </a:r>
          </a:p>
          <a:p>
            <a:r>
              <a:rPr lang="en-GB" dirty="0" smtClean="0"/>
              <a:t>Student misbehaviour disrupts lessons in 3 schools out of 5</a:t>
            </a:r>
          </a:p>
          <a:p>
            <a:r>
              <a:rPr lang="en-GB" dirty="0" smtClean="0"/>
              <a:t>3/4 of lower-secondary school teachers say their lessons are disturbed “to some extent” or “a lot”</a:t>
            </a:r>
          </a:p>
          <a:p>
            <a:r>
              <a:rPr lang="en-GB" dirty="0" smtClean="0"/>
              <a:t>1/3 of teachers complain about turning up late for class, profanity and swearing and intimidation or verbal abuse of others</a:t>
            </a:r>
          </a:p>
          <a:p>
            <a:r>
              <a:rPr lang="en-GB" dirty="0" smtClean="0"/>
              <a:t>On average teachers spend 13% of their time to maintain order in classroom. In Brazil + Malaysia it is 17%. In Bulgaria, Estonia, Poland + Lithuania less than 10%</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Motives for action</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endParaRPr lang="nl-NL" dirty="0" smtClean="0"/>
          </a:p>
          <a:p>
            <a:r>
              <a:rPr lang="en-GB" dirty="0" smtClean="0"/>
              <a:t>School peace</a:t>
            </a:r>
          </a:p>
          <a:p>
            <a:r>
              <a:rPr lang="en-GB" dirty="0" smtClean="0"/>
              <a:t>School discipline</a:t>
            </a:r>
          </a:p>
          <a:p>
            <a:r>
              <a:rPr lang="en-GB" dirty="0" smtClean="0"/>
              <a:t>Protection (other) students and/or teachers in the school</a:t>
            </a:r>
          </a:p>
          <a:p>
            <a:r>
              <a:rPr lang="en-GB" dirty="0" smtClean="0"/>
              <a:t>Precaution</a:t>
            </a:r>
          </a:p>
          <a:p>
            <a:r>
              <a:rPr lang="en-GB" dirty="0" smtClean="0"/>
              <a:t>Upholding laws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Possible measures</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endParaRPr lang="nl-NL" dirty="0" smtClean="0"/>
          </a:p>
          <a:p>
            <a:r>
              <a:rPr lang="en-GB" dirty="0" smtClean="0"/>
              <a:t>Directed towards individuals, not </a:t>
            </a:r>
            <a:r>
              <a:rPr lang="en-GB" dirty="0" smtClean="0"/>
              <a:t>collectivities</a:t>
            </a:r>
          </a:p>
          <a:p>
            <a:r>
              <a:rPr lang="en-GB" dirty="0" smtClean="0"/>
              <a:t>Internal measures and measures with external effect, for instance:</a:t>
            </a:r>
            <a:endParaRPr lang="en-GB" dirty="0" smtClean="0"/>
          </a:p>
          <a:p>
            <a:pPr lvl="1"/>
            <a:r>
              <a:rPr lang="en-GB" dirty="0" smtClean="0"/>
              <a:t>Removal from / transfer to another class</a:t>
            </a:r>
          </a:p>
          <a:p>
            <a:pPr lvl="1"/>
            <a:r>
              <a:rPr lang="en-GB" dirty="0" smtClean="0"/>
              <a:t>Exclusion / rustication</a:t>
            </a:r>
            <a:endParaRPr lang="en-GB" dirty="0" smtClean="0"/>
          </a:p>
          <a:p>
            <a:pPr lvl="1"/>
            <a:r>
              <a:rPr lang="en-GB" dirty="0" smtClean="0"/>
              <a:t>Suspension</a:t>
            </a:r>
            <a:endParaRPr lang="en-GB" dirty="0" smtClean="0"/>
          </a:p>
          <a:p>
            <a:pPr lvl="1"/>
            <a:r>
              <a:rPr lang="en-GB" dirty="0" smtClean="0"/>
              <a:t>Expulsion </a:t>
            </a:r>
            <a:r>
              <a:rPr lang="en-GB" dirty="0" smtClean="0"/>
              <a:t>from school</a:t>
            </a:r>
          </a:p>
          <a:p>
            <a:pPr lvl="1"/>
            <a:r>
              <a:rPr lang="en-GB" dirty="0" smtClean="0"/>
              <a:t>Expulsion from educational system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Who takes the measures?</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b="1" u="sng" dirty="0" smtClean="0"/>
              <a:t>Germany</a:t>
            </a:r>
            <a:r>
              <a:rPr lang="en-GB" dirty="0" smtClean="0"/>
              <a:t>: teachers conference</a:t>
            </a:r>
          </a:p>
          <a:p>
            <a:r>
              <a:rPr lang="en-GB" b="1" u="sng" dirty="0" smtClean="0"/>
              <a:t>Netherlands / Flanders</a:t>
            </a:r>
            <a:r>
              <a:rPr lang="en-GB" dirty="0" smtClean="0"/>
              <a:t>: governing body</a:t>
            </a:r>
          </a:p>
          <a:p>
            <a:r>
              <a:rPr lang="en-GB" b="1" u="sng" dirty="0" smtClean="0"/>
              <a:t>United Kingdom</a:t>
            </a:r>
            <a:r>
              <a:rPr lang="en-GB" dirty="0" smtClean="0"/>
              <a:t>: school principal</a:t>
            </a:r>
          </a:p>
          <a:p>
            <a:r>
              <a:rPr lang="en-GB" b="1" u="sng" dirty="0" smtClean="0"/>
              <a:t>United States</a:t>
            </a:r>
            <a:r>
              <a:rPr lang="en-GB" dirty="0" smtClean="0"/>
              <a:t>: governing body or school principal (depending on jurisdiction)</a:t>
            </a:r>
          </a:p>
          <a:p>
            <a:r>
              <a:rPr lang="en-GB" b="1" u="sng" dirty="0" smtClean="0"/>
              <a:t>Scandinavia (S,N,F)</a:t>
            </a:r>
            <a:r>
              <a:rPr lang="en-GB" dirty="0" smtClean="0"/>
              <a:t>: no expulsion during compulsory education</a:t>
            </a:r>
          </a:p>
          <a:p>
            <a:r>
              <a:rPr lang="en-GB" b="1" u="sng" dirty="0" smtClean="0"/>
              <a:t>Austria</a:t>
            </a:r>
            <a:r>
              <a:rPr lang="en-GB" dirty="0" smtClean="0"/>
              <a:t>: district school council </a:t>
            </a:r>
            <a:r>
              <a:rPr lang="en-GB" dirty="0" smtClean="0"/>
              <a:t>(</a:t>
            </a:r>
            <a:r>
              <a:rPr lang="en-GB" dirty="0" err="1" smtClean="0"/>
              <a:t>s.c</a:t>
            </a:r>
            <a:r>
              <a:rPr lang="en-GB" dirty="0" smtClean="0"/>
              <a:t>.) (compulsory </a:t>
            </a:r>
            <a:r>
              <a:rPr lang="en-GB" dirty="0" smtClean="0"/>
              <a:t>ed.) / federal state’s </a:t>
            </a:r>
            <a:r>
              <a:rPr lang="en-GB" dirty="0" err="1" smtClean="0"/>
              <a:t>s.c</a:t>
            </a:r>
            <a:r>
              <a:rPr lang="en-GB" dirty="0" smtClean="0"/>
              <a:t>.</a:t>
            </a:r>
            <a:endParaRPr lang="en-GB" dirty="0" smtClean="0"/>
          </a:p>
          <a:p>
            <a:r>
              <a:rPr lang="en-GB" b="1" u="sng" dirty="0" smtClean="0"/>
              <a:t>Portugal / Germany</a:t>
            </a:r>
            <a:r>
              <a:rPr lang="en-GB" dirty="0" smtClean="0"/>
              <a:t>: Minister of ed. / Chief Schools Inspectorate </a:t>
            </a:r>
            <a:r>
              <a:rPr lang="en-GB" dirty="0" smtClean="0">
                <a:sym typeface="Wingdings" pitchFamily="2" charset="2"/>
              </a:rPr>
              <a:t> expulsion </a:t>
            </a:r>
            <a:r>
              <a:rPr lang="en-GB" dirty="0" smtClean="0"/>
              <a:t>from school system / (only temporarily)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3">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p:cTn id="60"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3"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 calcmode="lin" valueType="num">
                                      <p:cBhvr>
                                        <p:cTn id="72"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5"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3">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5" presetClass="entr" presetSubtype="0" fill="hold" grpId="0" nodeType="clickEffect">
                                  <p:stCondLst>
                                    <p:cond delay="0"/>
                                  </p:stCondLst>
                                  <p:childTnLst>
                                    <p:set>
                                      <p:cBhvr>
                                        <p:cTn id="83" dur="1" fill="hold">
                                          <p:stCondLst>
                                            <p:cond delay="0"/>
                                          </p:stCondLst>
                                        </p:cTn>
                                        <p:tgtEl>
                                          <p:spTgt spid="3">
                                            <p:txEl>
                                              <p:pRg st="6" end="6"/>
                                            </p:txEl>
                                          </p:spTgt>
                                        </p:tgtEl>
                                        <p:attrNameLst>
                                          <p:attrName>style.visibility</p:attrName>
                                        </p:attrNameLst>
                                      </p:cBhvr>
                                      <p:to>
                                        <p:strVal val="visible"/>
                                      </p:to>
                                    </p:set>
                                    <p:anim calcmode="lin" valueType="num">
                                      <p:cBhvr>
                                        <p:cTn id="84"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7"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Decision making process [1]</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endParaRPr lang="nl-NL" dirty="0" smtClean="0"/>
          </a:p>
          <a:p>
            <a:r>
              <a:rPr lang="en-GB" b="1" u="sng" dirty="0" smtClean="0"/>
              <a:t>Germany</a:t>
            </a:r>
            <a:r>
              <a:rPr lang="en-GB" dirty="0" smtClean="0"/>
              <a:t>: 1. prior announcement of intention to expel, 2. opportunity for pupil and parents to make representations 3. written motivated decision after consent of School Inspectorate and under guarantee of admittance another similar school</a:t>
            </a:r>
          </a:p>
          <a:p>
            <a:r>
              <a:rPr lang="en-GB" b="1" u="sng" dirty="0" smtClean="0"/>
              <a:t>United Kingdom</a:t>
            </a:r>
            <a:r>
              <a:rPr lang="en-GB" dirty="0" smtClean="0"/>
              <a:t>: 1. decision of exclusion, 2. duty to inform pupil or his parents about a. period and </a:t>
            </a:r>
            <a:r>
              <a:rPr lang="en-GB" dirty="0" err="1" smtClean="0"/>
              <a:t>b</a:t>
            </a:r>
            <a:r>
              <a:rPr lang="en-GB" dirty="0" smtClean="0"/>
              <a:t>. reason of exclusion and </a:t>
            </a:r>
            <a:r>
              <a:rPr lang="en-GB" dirty="0" err="1" smtClean="0"/>
              <a:t>c</a:t>
            </a:r>
            <a:r>
              <a:rPr lang="en-GB" dirty="0" smtClean="0"/>
              <a:t>. possibility and means to make representations to governing body, 3. duty to inform local education authority and governing body about reasons and period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diamond(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Decision making process [2]</a:t>
            </a:r>
            <a:endParaRPr lang="nl-NL" dirty="0"/>
          </a:p>
        </p:txBody>
      </p:sp>
      <p:sp>
        <p:nvSpPr>
          <p:cNvPr id="3" name="Content Placeholder 2"/>
          <p:cNvSpPr>
            <a:spLocks noGrp="1"/>
          </p:cNvSpPr>
          <p:nvPr>
            <p:ph idx="1"/>
          </p:nvPr>
        </p:nvSpPr>
        <p:spPr/>
        <p:txBody>
          <a:bodyPr/>
          <a:lstStyle/>
          <a:p>
            <a:r>
              <a:rPr lang="en-GB" b="1" u="sng" dirty="0" smtClean="0"/>
              <a:t>Netherlands</a:t>
            </a:r>
            <a:r>
              <a:rPr lang="en-GB" dirty="0" smtClean="0"/>
              <a:t>: 1. only exclusion after having heard pupil and his parents, 2. decision after consultation of Inspectorate, 3. duty to inform Inspectorate about exclusion, 4. guarantee of admittance another similar school</a:t>
            </a:r>
          </a:p>
          <a:p>
            <a:r>
              <a:rPr lang="en-GB" b="1" u="sng" dirty="0" smtClean="0"/>
              <a:t>Flanders (Belgium)</a:t>
            </a:r>
            <a:r>
              <a:rPr lang="en-GB" dirty="0" smtClean="0"/>
              <a:t>: 1. hearing of pupil and parents before taking decision, 2. decision after having obtained the advice of teachers 3. decision motivated and made known to persons involved in writing, 4. if decision has been taken before 30 June of the school year: continuation of enrolment until admittance to another school is possible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20000"/>
                    <a:lumOff val="80000"/>
                  </a:schemeClr>
                </a:solidFill>
              </a:rPr>
              <a:t>Judicial review?</a:t>
            </a:r>
            <a:endParaRPr lang="en-GB"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GB" dirty="0" smtClean="0"/>
              <a:t>Dependant on difference between public and private education; focus on (semi-) public system</a:t>
            </a:r>
          </a:p>
          <a:p>
            <a:r>
              <a:rPr lang="en-GB" b="1" u="sng" dirty="0" smtClean="0"/>
              <a:t>Germany / Netherlands</a:t>
            </a:r>
            <a:r>
              <a:rPr lang="en-GB" dirty="0" smtClean="0"/>
              <a:t>: complaint procedure at competent authority, administrative court</a:t>
            </a:r>
          </a:p>
          <a:p>
            <a:r>
              <a:rPr lang="en-GB" b="1" u="sng" dirty="0" smtClean="0"/>
              <a:t>United Kingdom</a:t>
            </a:r>
            <a:r>
              <a:rPr lang="en-GB" dirty="0" smtClean="0"/>
              <a:t>: independent appeal panel, no judicial review (?)</a:t>
            </a:r>
          </a:p>
          <a:p>
            <a:r>
              <a:rPr lang="en-GB" b="1" u="sng" dirty="0" smtClean="0"/>
              <a:t>Belgium (Flanders)</a:t>
            </a:r>
            <a:r>
              <a:rPr lang="en-GB" dirty="0" smtClean="0"/>
              <a:t>: appeal against definitive expulsion at instance which is indicated in school code, judicial review</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vT_UK">
  <a:themeElements>
    <a:clrScheme name="Default Design 1">
      <a:dk1>
        <a:srgbClr val="000000"/>
      </a:dk1>
      <a:lt1>
        <a:srgbClr val="FFFFFF"/>
      </a:lt1>
      <a:dk2>
        <a:srgbClr val="D0B14B"/>
      </a:dk2>
      <a:lt2>
        <a:srgbClr val="FFFFFF"/>
      </a:lt2>
      <a:accent1>
        <a:srgbClr val="7C9190"/>
      </a:accent1>
      <a:accent2>
        <a:srgbClr val="7C9190"/>
      </a:accent2>
      <a:accent3>
        <a:srgbClr val="E4D5B1"/>
      </a:accent3>
      <a:accent4>
        <a:srgbClr val="DADADA"/>
      </a:accent4>
      <a:accent5>
        <a:srgbClr val="BFC7C6"/>
      </a:accent5>
      <a:accent6>
        <a:srgbClr val="708382"/>
      </a:accent6>
      <a:hlink>
        <a:srgbClr val="B9C299"/>
      </a:hlink>
      <a:folHlink>
        <a:srgbClr val="C7A53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0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D0B14B"/>
        </a:dk2>
        <a:lt2>
          <a:srgbClr val="FFFFFF"/>
        </a:lt2>
        <a:accent1>
          <a:srgbClr val="7C9190"/>
        </a:accent1>
        <a:accent2>
          <a:srgbClr val="7C9190"/>
        </a:accent2>
        <a:accent3>
          <a:srgbClr val="E4D5B1"/>
        </a:accent3>
        <a:accent4>
          <a:srgbClr val="DADADA"/>
        </a:accent4>
        <a:accent5>
          <a:srgbClr val="BFC7C6"/>
        </a:accent5>
        <a:accent6>
          <a:srgbClr val="708382"/>
        </a:accent6>
        <a:hlink>
          <a:srgbClr val="B9C299"/>
        </a:hlink>
        <a:folHlink>
          <a:srgbClr val="C7A53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_UvT_UK</Template>
  <TotalTime>1513</TotalTime>
  <Words>1587</Words>
  <Application>Microsoft Office PowerPoint</Application>
  <PresentationFormat>On-screen Show (4:3)</PresentationFormat>
  <Paragraphs>99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UvT_UK</vt:lpstr>
      <vt:lpstr>Taking action against disruptive students in secondary education an European view</vt:lpstr>
      <vt:lpstr>What is meant by ‘disruptive’?</vt:lpstr>
      <vt:lpstr>Global overview</vt:lpstr>
      <vt:lpstr>Motives for action</vt:lpstr>
      <vt:lpstr>Possible measures</vt:lpstr>
      <vt:lpstr>Who takes the measures?</vt:lpstr>
      <vt:lpstr>Decision making process [1]</vt:lpstr>
      <vt:lpstr>Decision making process [2]</vt:lpstr>
      <vt:lpstr>Judicial review?</vt:lpstr>
      <vt:lpstr>Sources of applicable law</vt:lpstr>
      <vt:lpstr>Case 1: Armbands to protest</vt:lpstr>
      <vt:lpstr>Case 2: Stripper in class room</vt:lpstr>
      <vt:lpstr>Case 3: Profanity on internet</vt:lpstr>
      <vt:lpstr>Case 4: Hollywood copycats</vt:lpstr>
      <vt:lpstr>Case 5: Svetlana’s father</vt:lpstr>
      <vt:lpstr>Case 6: Dealing drugs in Lima</vt:lpstr>
      <vt:lpstr>Case 7: Lazy + absent Gennadiy</vt:lpstr>
      <vt:lpstr>Case 8: Smart + disabled Karim</vt:lpstr>
      <vt:lpstr>Case 9: Moot court</vt:lpstr>
    </vt:vector>
  </TitlesOfParts>
  <Company>Tilburg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disruptive students</dc:title>
  <dc:creator>UvT</dc:creator>
  <cp:lastModifiedBy>UvT</cp:lastModifiedBy>
  <cp:revision>170</cp:revision>
  <dcterms:created xsi:type="dcterms:W3CDTF">2010-07-19T08:08:58Z</dcterms:created>
  <dcterms:modified xsi:type="dcterms:W3CDTF">2010-07-23T15:10:41Z</dcterms:modified>
</cp:coreProperties>
</file>